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41894602"/>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Times New Roman"/>
      </a:defRPr>
    </a:lvl1pPr>
    <a:lvl2pPr indent="228600" latinLnBrk="0">
      <a:spcBef>
        <a:spcPts val="400"/>
      </a:spcBef>
      <a:defRPr sz="1200">
        <a:latin typeface="+mn-lt"/>
        <a:ea typeface="+mn-ea"/>
        <a:cs typeface="+mn-cs"/>
        <a:sym typeface="Times New Roman"/>
      </a:defRPr>
    </a:lvl2pPr>
    <a:lvl3pPr indent="457200" latinLnBrk="0">
      <a:spcBef>
        <a:spcPts val="400"/>
      </a:spcBef>
      <a:defRPr sz="1200">
        <a:latin typeface="+mn-lt"/>
        <a:ea typeface="+mn-ea"/>
        <a:cs typeface="+mn-cs"/>
        <a:sym typeface="Times New Roman"/>
      </a:defRPr>
    </a:lvl3pPr>
    <a:lvl4pPr indent="685800" latinLnBrk="0">
      <a:spcBef>
        <a:spcPts val="400"/>
      </a:spcBef>
      <a:defRPr sz="1200">
        <a:latin typeface="+mn-lt"/>
        <a:ea typeface="+mn-ea"/>
        <a:cs typeface="+mn-cs"/>
        <a:sym typeface="Times New Roman"/>
      </a:defRPr>
    </a:lvl4pPr>
    <a:lvl5pPr indent="914400" latinLnBrk="0">
      <a:spcBef>
        <a:spcPts val="400"/>
      </a:spcBef>
      <a:defRPr sz="1200">
        <a:latin typeface="+mn-lt"/>
        <a:ea typeface="+mn-ea"/>
        <a:cs typeface="+mn-cs"/>
        <a:sym typeface="Times New Roman"/>
      </a:defRPr>
    </a:lvl5pPr>
    <a:lvl6pPr indent="1143000" latinLnBrk="0">
      <a:spcBef>
        <a:spcPts val="400"/>
      </a:spcBef>
      <a:defRPr sz="1200">
        <a:latin typeface="+mn-lt"/>
        <a:ea typeface="+mn-ea"/>
        <a:cs typeface="+mn-cs"/>
        <a:sym typeface="Times New Roman"/>
      </a:defRPr>
    </a:lvl6pPr>
    <a:lvl7pPr indent="1371600" latinLnBrk="0">
      <a:spcBef>
        <a:spcPts val="400"/>
      </a:spcBef>
      <a:defRPr sz="1200">
        <a:latin typeface="+mn-lt"/>
        <a:ea typeface="+mn-ea"/>
        <a:cs typeface="+mn-cs"/>
        <a:sym typeface="Times New Roman"/>
      </a:defRPr>
    </a:lvl7pPr>
    <a:lvl8pPr indent="1600200" latinLnBrk="0">
      <a:spcBef>
        <a:spcPts val="400"/>
      </a:spcBef>
      <a:defRPr sz="1200">
        <a:latin typeface="+mn-lt"/>
        <a:ea typeface="+mn-ea"/>
        <a:cs typeface="+mn-cs"/>
        <a:sym typeface="Times New Roman"/>
      </a:defRPr>
    </a:lvl8pPr>
    <a:lvl9pPr indent="182880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7E3"/>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370012" y="769937"/>
            <a:ext cx="7315201" cy="16684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lstStyle/>
          <a:p>
            <a:r>
              <a:t>Title Text</a:t>
            </a:r>
          </a:p>
        </p:txBody>
      </p:sp>
      <p:sp>
        <p:nvSpPr>
          <p:cNvPr id="3" name="Body Level One…"/>
          <p:cNvSpPr txBox="1">
            <a:spLocks noGrp="1"/>
          </p:cNvSpPr>
          <p:nvPr>
            <p:ph type="body" idx="1"/>
          </p:nvPr>
        </p:nvSpPr>
        <p:spPr>
          <a:xfrm>
            <a:off x="5103812" y="2438400"/>
            <a:ext cx="3581401" cy="441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176262" y="6248400"/>
            <a:ext cx="281939" cy="287085"/>
          </a:xfrm>
          <a:prstGeom prst="rect">
            <a:avLst/>
          </a:prstGeom>
          <a:ln w="12700">
            <a:miter lim="400000"/>
          </a:ln>
        </p:spPr>
        <p:txBody>
          <a:bodyPr wrap="none" lIns="45718" tIns="45718" rIns="45718" bIns="45718">
            <a:spAutoFit/>
          </a:bodyPr>
          <a:lstStyle>
            <a:lvl1pPr algn="r">
              <a:defRPr sz="1400">
                <a:latin typeface="+mn-lt"/>
                <a:ea typeface="+mn-ea"/>
                <a:cs typeface="+mn-cs"/>
                <a:sym typeface="Times New Roman"/>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Times New Roman"/>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Times New Roman"/>
        </a:defRPr>
      </a:lvl5pPr>
      <a:lvl6pPr marL="0" marR="0" indent="228600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Times New Roman"/>
        </a:defRPr>
      </a:lvl6pPr>
      <a:lvl7pPr marL="0" marR="0" indent="274320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Times New Roman"/>
        </a:defRPr>
      </a:lvl7pPr>
      <a:lvl8pPr marL="0" marR="0" indent="320040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Times New Roman"/>
        </a:defRPr>
      </a:lvl8pPr>
      <a:lvl9pPr marL="0" marR="0" indent="365760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Times New Roman"/>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1pPr>
      <a:lvl2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2pPr>
      <a:lvl3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3pPr>
      <a:lvl4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4pPr>
      <a:lvl5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pace Communication"/>
          <p:cNvSpPr txBox="1"/>
          <p:nvPr/>
        </p:nvSpPr>
        <p:spPr>
          <a:xfrm>
            <a:off x="1295400" y="166687"/>
            <a:ext cx="4114800" cy="4862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600"/>
              </a:spcBef>
              <a:defRPr sz="2800" b="1">
                <a:solidFill>
                  <a:srgbClr val="008000"/>
                </a:solidFill>
                <a:latin typeface="Arial"/>
                <a:ea typeface="Arial"/>
                <a:cs typeface="Arial"/>
                <a:sym typeface="Arial"/>
              </a:defRPr>
            </a:lvl1pPr>
          </a:lstStyle>
          <a:p>
            <a:r>
              <a:t>Space Communication</a:t>
            </a:r>
          </a:p>
        </p:txBody>
      </p:sp>
      <p:sp>
        <p:nvSpPr>
          <p:cNvPr id="21" name="This Chapter includes:…"/>
          <p:cNvSpPr txBox="1"/>
          <p:nvPr/>
        </p:nvSpPr>
        <p:spPr>
          <a:xfrm>
            <a:off x="1371600" y="1143000"/>
            <a:ext cx="5791200" cy="38939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457200" indent="-457200">
              <a:spcBef>
                <a:spcPts val="1000"/>
              </a:spcBef>
              <a:defRPr sz="1800" b="1">
                <a:solidFill>
                  <a:srgbClr val="FF0000"/>
                </a:solidFill>
                <a:latin typeface="Arial"/>
                <a:ea typeface="Arial"/>
                <a:cs typeface="Arial"/>
                <a:sym typeface="Arial"/>
              </a:defRPr>
            </a:pPr>
            <a:r>
              <a:t>This Chapter includes: </a:t>
            </a:r>
          </a:p>
          <a:p>
            <a:pPr marL="457200" indent="-457200">
              <a:spcBef>
                <a:spcPts val="1000"/>
              </a:spcBef>
              <a:buSzPct val="100000"/>
              <a:buAutoNum type="arabicPeriod"/>
              <a:defRPr sz="1800" b="1">
                <a:solidFill>
                  <a:srgbClr val="CC00FF"/>
                </a:solidFill>
                <a:latin typeface="Arial"/>
                <a:ea typeface="Arial"/>
                <a:cs typeface="Arial"/>
                <a:sym typeface="Arial"/>
              </a:defRPr>
            </a:pPr>
            <a:r>
              <a:t>Space Communication</a:t>
            </a:r>
          </a:p>
          <a:p>
            <a:pPr marL="457200" indent="-457200">
              <a:spcBef>
                <a:spcPts val="1000"/>
              </a:spcBef>
              <a:buSzPct val="100000"/>
              <a:buAutoNum type="arabicPeriod"/>
              <a:defRPr sz="1800" b="1">
                <a:solidFill>
                  <a:srgbClr val="CC00FF"/>
                </a:solidFill>
                <a:latin typeface="Arial"/>
                <a:ea typeface="Arial"/>
                <a:cs typeface="Arial"/>
                <a:sym typeface="Arial"/>
              </a:defRPr>
            </a:pPr>
            <a:r>
              <a:t>Power Density, Attenuation</a:t>
            </a:r>
          </a:p>
          <a:p>
            <a:pPr marL="457200" indent="-457200">
              <a:spcBef>
                <a:spcPts val="1000"/>
              </a:spcBef>
              <a:buSzPct val="100000"/>
              <a:buAutoNum type="arabicPeriod"/>
              <a:defRPr sz="1800" b="1">
                <a:solidFill>
                  <a:srgbClr val="CC00FF"/>
                </a:solidFill>
                <a:latin typeface="Arial"/>
                <a:ea typeface="Arial"/>
                <a:cs typeface="Arial"/>
                <a:sym typeface="Arial"/>
              </a:defRPr>
            </a:pPr>
            <a:r>
              <a:t>Range of Electromagnetic Waves</a:t>
            </a:r>
          </a:p>
          <a:p>
            <a:pPr marL="457200" indent="-457200">
              <a:spcBef>
                <a:spcPts val="1000"/>
              </a:spcBef>
              <a:buSzPct val="100000"/>
              <a:buAutoNum type="arabicPeriod"/>
              <a:defRPr sz="1800" b="1">
                <a:solidFill>
                  <a:srgbClr val="CC00FF"/>
                </a:solidFill>
                <a:latin typeface="Arial"/>
                <a:ea typeface="Arial"/>
                <a:cs typeface="Arial"/>
                <a:sym typeface="Arial"/>
              </a:defRPr>
            </a:pPr>
            <a:r>
              <a:t>Ground Wave Propagation</a:t>
            </a:r>
          </a:p>
          <a:p>
            <a:pPr marL="457200" indent="-457200">
              <a:spcBef>
                <a:spcPts val="1000"/>
              </a:spcBef>
              <a:buSzPct val="100000"/>
              <a:buAutoNum type="arabicPeriod"/>
              <a:defRPr sz="1800" b="1">
                <a:solidFill>
                  <a:srgbClr val="CC00FF"/>
                </a:solidFill>
                <a:latin typeface="Arial"/>
                <a:ea typeface="Arial"/>
                <a:cs typeface="Arial"/>
                <a:sym typeface="Arial"/>
              </a:defRPr>
            </a:pPr>
            <a:r>
              <a:t>Sky Wave Propagation</a:t>
            </a:r>
          </a:p>
          <a:p>
            <a:pPr marL="457200" indent="-457200">
              <a:spcBef>
                <a:spcPts val="1000"/>
              </a:spcBef>
              <a:buSzPct val="100000"/>
              <a:buAutoNum type="arabicPeriod"/>
              <a:defRPr sz="1800" b="1">
                <a:solidFill>
                  <a:srgbClr val="CC00FF"/>
                </a:solidFill>
                <a:latin typeface="Arial"/>
                <a:ea typeface="Arial"/>
                <a:cs typeface="Arial"/>
                <a:sym typeface="Arial"/>
              </a:defRPr>
            </a:pPr>
            <a:r>
              <a:t>Space Wave Propagation</a:t>
            </a:r>
          </a:p>
          <a:p>
            <a:pPr marL="457200" indent="-457200">
              <a:spcBef>
                <a:spcPts val="1000"/>
              </a:spcBef>
              <a:buSzPct val="100000"/>
              <a:buAutoNum type="arabicPeriod"/>
              <a:defRPr sz="1800" b="1">
                <a:solidFill>
                  <a:srgbClr val="CC00FF"/>
                </a:solidFill>
                <a:latin typeface="Arial"/>
                <a:ea typeface="Arial"/>
                <a:cs typeface="Arial"/>
                <a:sym typeface="Arial"/>
              </a:defRPr>
            </a:pPr>
            <a:r>
              <a:t>TV Transmission and Height of TV Antenna</a:t>
            </a:r>
          </a:p>
          <a:p>
            <a:pPr marL="457200" indent="-457200">
              <a:spcBef>
                <a:spcPts val="1000"/>
              </a:spcBef>
              <a:buSzPct val="100000"/>
              <a:buAutoNum type="arabicPeriod"/>
              <a:defRPr sz="1800" b="1">
                <a:solidFill>
                  <a:srgbClr val="CC00FF"/>
                </a:solidFill>
                <a:latin typeface="Arial"/>
                <a:ea typeface="Arial"/>
                <a:cs typeface="Arial"/>
                <a:sym typeface="Arial"/>
              </a:defRPr>
            </a:pPr>
            <a:r>
              <a:t>Satellite Communication</a:t>
            </a:r>
          </a:p>
          <a:p>
            <a:pPr marL="457200" indent="-457200">
              <a:spcBef>
                <a:spcPts val="1000"/>
              </a:spcBef>
              <a:buSzPct val="100000"/>
              <a:buAutoNum type="arabicPeriod"/>
              <a:defRPr sz="1800" b="1">
                <a:solidFill>
                  <a:srgbClr val="CC00FF"/>
                </a:solidFill>
                <a:latin typeface="Arial"/>
                <a:ea typeface="Arial"/>
                <a:cs typeface="Arial"/>
                <a:sym typeface="Arial"/>
              </a:defRPr>
            </a:pPr>
            <a:r>
              <a:t>Remote Sensing Satellites</a:t>
            </a:r>
          </a:p>
        </p:txBody>
      </p:sp>
      <p:sp>
        <p:nvSpPr>
          <p:cNvPr id="22" name="DR. Anjana Kumari. MJM Mahila College Katihar"/>
          <p:cNvSpPr txBox="1"/>
          <p:nvPr/>
        </p:nvSpPr>
        <p:spPr>
          <a:xfrm>
            <a:off x="1041400" y="5527067"/>
            <a:ext cx="7239000" cy="3133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spcBef>
                <a:spcPts val="900"/>
              </a:spcBef>
              <a:defRPr sz="1600" b="1">
                <a:solidFill>
                  <a:srgbClr val="FF3399"/>
                </a:solidFill>
                <a:latin typeface="Arial"/>
                <a:ea typeface="Arial"/>
                <a:cs typeface="Arial"/>
                <a:sym typeface="Arial"/>
              </a:defRPr>
            </a:lvl1pPr>
          </a:lstStyle>
          <a:p>
            <a:r>
              <a:t>Dr. Anjana Kumari.</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
                                          </p:val>
                                        </p:tav>
                                        <p:tav tm="100000">
                                          <p:val>
                                            <p:strVal val="#ppt_x"/>
                                          </p:val>
                                        </p:tav>
                                      </p:tavLst>
                                    </p:anim>
                                    <p:anim calcmode="lin" valueType="num">
                                      <p:cBhvr>
                                        <p:cTn id="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2" nodeType="clickEffect">
                                  <p:stCondLst>
                                    <p:cond delay="0"/>
                                  </p:stCondLst>
                                  <p:iterate>
                                    <p:tmAbs val="0"/>
                                  </p:iterate>
                                  <p:childTnLst>
                                    <p:set>
                                      <p:cBhvr>
                                        <p:cTn id="12" fill="hold"/>
                                        <p:tgtEl>
                                          <p:spTgt spid="21">
                                            <p:bg/>
                                          </p:spTgt>
                                        </p:tgtEl>
                                        <p:attrNameLst>
                                          <p:attrName>style.visibility</p:attrName>
                                        </p:attrNameLst>
                                      </p:cBhvr>
                                      <p:to>
                                        <p:strVal val="visible"/>
                                      </p:to>
                                    </p:set>
                                    <p:animEffect transition="in" filter="wipe(up)">
                                      <p:cBhvr>
                                        <p:cTn id="13" dur="500"/>
                                        <p:tgtEl>
                                          <p:spTgt spid="21">
                                            <p:bg/>
                                          </p:spTgt>
                                        </p:tgtEl>
                                      </p:cBhvr>
                                    </p:animEffect>
                                  </p:childTnLst>
                                </p:cTn>
                              </p:par>
                              <p:par>
                                <p:cTn id="14" presetID="22" presetClass="entr" presetSubtype="1" fill="hold" grpId="2" nodeType="withEffect">
                                  <p:stCondLst>
                                    <p:cond delay="0"/>
                                  </p:stCondLst>
                                  <p:iterate>
                                    <p:tmAbs val="0"/>
                                  </p:iterate>
                                  <p:childTnLst>
                                    <p:set>
                                      <p:cBhvr>
                                        <p:cTn id="15" fill="hold"/>
                                        <p:tgtEl>
                                          <p:spTgt spid="21">
                                            <p:txEl>
                                              <p:pRg st="0" end="0"/>
                                            </p:txEl>
                                          </p:spTgt>
                                        </p:tgtEl>
                                        <p:attrNameLst>
                                          <p:attrName>style.visibility</p:attrName>
                                        </p:attrNameLst>
                                      </p:cBhvr>
                                      <p:to>
                                        <p:strVal val="visible"/>
                                      </p:to>
                                    </p:set>
                                    <p:animEffect transition="in" filter="wipe(up)">
                                      <p:cBhvr>
                                        <p:cTn id="16" dur="500"/>
                                        <p:tgtEl>
                                          <p:spTgt spid="21">
                                            <p:txEl>
                                              <p:pRg st="0" end="0"/>
                                            </p:txEl>
                                          </p:spTgt>
                                        </p:tgtEl>
                                      </p:cBhvr>
                                    </p:animEffect>
                                  </p:childTnLst>
                                </p:cTn>
                              </p:par>
                            </p:childTnLst>
                          </p:cTn>
                        </p:par>
                        <p:par>
                          <p:cTn id="17" fill="hold">
                            <p:stCondLst>
                              <p:cond delay="500"/>
                            </p:stCondLst>
                            <p:childTnLst>
                              <p:par>
                                <p:cTn id="18" presetID="22" presetClass="entr" presetSubtype="1" fill="hold" grpId="2" nodeType="afterEffect">
                                  <p:stCondLst>
                                    <p:cond delay="0"/>
                                  </p:stCondLst>
                                  <p:iterate>
                                    <p:tmAbs val="0"/>
                                  </p:iterate>
                                  <p:childTnLst>
                                    <p:set>
                                      <p:cBhvr>
                                        <p:cTn id="19" fill="hold"/>
                                        <p:tgtEl>
                                          <p:spTgt spid="21">
                                            <p:txEl>
                                              <p:pRg st="1" end="1"/>
                                            </p:txEl>
                                          </p:spTgt>
                                        </p:tgtEl>
                                        <p:attrNameLst>
                                          <p:attrName>style.visibility</p:attrName>
                                        </p:attrNameLst>
                                      </p:cBhvr>
                                      <p:to>
                                        <p:strVal val="visible"/>
                                      </p:to>
                                    </p:set>
                                    <p:animEffect transition="in" filter="wipe(up)">
                                      <p:cBhvr>
                                        <p:cTn id="20" dur="500"/>
                                        <p:tgtEl>
                                          <p:spTgt spid="2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2" nodeType="clickEffect">
                                  <p:stCondLst>
                                    <p:cond delay="0"/>
                                  </p:stCondLst>
                                  <p:iterate>
                                    <p:tmAbs val="0"/>
                                  </p:iterate>
                                  <p:childTnLst>
                                    <p:set>
                                      <p:cBhvr>
                                        <p:cTn id="24" fill="hold"/>
                                        <p:tgtEl>
                                          <p:spTgt spid="21">
                                            <p:txEl>
                                              <p:pRg st="2" end="2"/>
                                            </p:txEl>
                                          </p:spTgt>
                                        </p:tgtEl>
                                        <p:attrNameLst>
                                          <p:attrName>style.visibility</p:attrName>
                                        </p:attrNameLst>
                                      </p:cBhvr>
                                      <p:to>
                                        <p:strVal val="visible"/>
                                      </p:to>
                                    </p:set>
                                    <p:animEffect transition="in" filter="wipe(up)">
                                      <p:cBhvr>
                                        <p:cTn id="25" dur="500"/>
                                        <p:tgtEl>
                                          <p:spTgt spid="2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2" nodeType="clickEffect">
                                  <p:stCondLst>
                                    <p:cond delay="0"/>
                                  </p:stCondLst>
                                  <p:iterate>
                                    <p:tmAbs val="0"/>
                                  </p:iterate>
                                  <p:childTnLst>
                                    <p:set>
                                      <p:cBhvr>
                                        <p:cTn id="29" fill="hold"/>
                                        <p:tgtEl>
                                          <p:spTgt spid="21">
                                            <p:txEl>
                                              <p:pRg st="3" end="3"/>
                                            </p:txEl>
                                          </p:spTgt>
                                        </p:tgtEl>
                                        <p:attrNameLst>
                                          <p:attrName>style.visibility</p:attrName>
                                        </p:attrNameLst>
                                      </p:cBhvr>
                                      <p:to>
                                        <p:strVal val="visible"/>
                                      </p:to>
                                    </p:set>
                                    <p:animEffect transition="in" filter="wipe(up)">
                                      <p:cBhvr>
                                        <p:cTn id="30" dur="500"/>
                                        <p:tgtEl>
                                          <p:spTgt spid="2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2" nodeType="clickEffect">
                                  <p:stCondLst>
                                    <p:cond delay="0"/>
                                  </p:stCondLst>
                                  <p:iterate>
                                    <p:tmAbs val="0"/>
                                  </p:iterate>
                                  <p:childTnLst>
                                    <p:set>
                                      <p:cBhvr>
                                        <p:cTn id="34" fill="hold"/>
                                        <p:tgtEl>
                                          <p:spTgt spid="21">
                                            <p:txEl>
                                              <p:pRg st="4" end="4"/>
                                            </p:txEl>
                                          </p:spTgt>
                                        </p:tgtEl>
                                        <p:attrNameLst>
                                          <p:attrName>style.visibility</p:attrName>
                                        </p:attrNameLst>
                                      </p:cBhvr>
                                      <p:to>
                                        <p:strVal val="visible"/>
                                      </p:to>
                                    </p:set>
                                    <p:animEffect transition="in" filter="wipe(up)">
                                      <p:cBhvr>
                                        <p:cTn id="35" dur="500"/>
                                        <p:tgtEl>
                                          <p:spTgt spid="2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2" nodeType="clickEffect">
                                  <p:stCondLst>
                                    <p:cond delay="0"/>
                                  </p:stCondLst>
                                  <p:iterate>
                                    <p:tmAbs val="0"/>
                                  </p:iterate>
                                  <p:childTnLst>
                                    <p:set>
                                      <p:cBhvr>
                                        <p:cTn id="39" fill="hold"/>
                                        <p:tgtEl>
                                          <p:spTgt spid="21">
                                            <p:txEl>
                                              <p:pRg st="5" end="5"/>
                                            </p:txEl>
                                          </p:spTgt>
                                        </p:tgtEl>
                                        <p:attrNameLst>
                                          <p:attrName>style.visibility</p:attrName>
                                        </p:attrNameLst>
                                      </p:cBhvr>
                                      <p:to>
                                        <p:strVal val="visible"/>
                                      </p:to>
                                    </p:set>
                                    <p:animEffect transition="in" filter="wipe(up)">
                                      <p:cBhvr>
                                        <p:cTn id="40" dur="500"/>
                                        <p:tgtEl>
                                          <p:spTgt spid="21">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2" nodeType="clickEffect">
                                  <p:stCondLst>
                                    <p:cond delay="0"/>
                                  </p:stCondLst>
                                  <p:iterate>
                                    <p:tmAbs val="0"/>
                                  </p:iterate>
                                  <p:childTnLst>
                                    <p:set>
                                      <p:cBhvr>
                                        <p:cTn id="44" fill="hold"/>
                                        <p:tgtEl>
                                          <p:spTgt spid="21">
                                            <p:txEl>
                                              <p:pRg st="6" end="6"/>
                                            </p:txEl>
                                          </p:spTgt>
                                        </p:tgtEl>
                                        <p:attrNameLst>
                                          <p:attrName>style.visibility</p:attrName>
                                        </p:attrNameLst>
                                      </p:cBhvr>
                                      <p:to>
                                        <p:strVal val="visible"/>
                                      </p:to>
                                    </p:set>
                                    <p:animEffect transition="in" filter="wipe(up)">
                                      <p:cBhvr>
                                        <p:cTn id="45" dur="500"/>
                                        <p:tgtEl>
                                          <p:spTgt spid="21">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2" nodeType="clickEffect">
                                  <p:stCondLst>
                                    <p:cond delay="0"/>
                                  </p:stCondLst>
                                  <p:iterate>
                                    <p:tmAbs val="0"/>
                                  </p:iterate>
                                  <p:childTnLst>
                                    <p:set>
                                      <p:cBhvr>
                                        <p:cTn id="49" fill="hold"/>
                                        <p:tgtEl>
                                          <p:spTgt spid="21">
                                            <p:txEl>
                                              <p:pRg st="7" end="7"/>
                                            </p:txEl>
                                          </p:spTgt>
                                        </p:tgtEl>
                                        <p:attrNameLst>
                                          <p:attrName>style.visibility</p:attrName>
                                        </p:attrNameLst>
                                      </p:cBhvr>
                                      <p:to>
                                        <p:strVal val="visible"/>
                                      </p:to>
                                    </p:set>
                                    <p:animEffect transition="in" filter="wipe(up)">
                                      <p:cBhvr>
                                        <p:cTn id="50" dur="500"/>
                                        <p:tgtEl>
                                          <p:spTgt spid="21">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2" nodeType="clickEffect">
                                  <p:stCondLst>
                                    <p:cond delay="0"/>
                                  </p:stCondLst>
                                  <p:iterate>
                                    <p:tmAbs val="0"/>
                                  </p:iterate>
                                  <p:childTnLst>
                                    <p:set>
                                      <p:cBhvr>
                                        <p:cTn id="54" fill="hold"/>
                                        <p:tgtEl>
                                          <p:spTgt spid="21">
                                            <p:txEl>
                                              <p:pRg st="8" end="8"/>
                                            </p:txEl>
                                          </p:spTgt>
                                        </p:tgtEl>
                                        <p:attrNameLst>
                                          <p:attrName>style.visibility</p:attrName>
                                        </p:attrNameLst>
                                      </p:cBhvr>
                                      <p:to>
                                        <p:strVal val="visible"/>
                                      </p:to>
                                    </p:set>
                                    <p:animEffect transition="in" filter="wipe(up)">
                                      <p:cBhvr>
                                        <p:cTn id="55" dur="500"/>
                                        <p:tgtEl>
                                          <p:spTgt spid="21">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2" nodeType="clickEffect">
                                  <p:stCondLst>
                                    <p:cond delay="0"/>
                                  </p:stCondLst>
                                  <p:iterate>
                                    <p:tmAbs val="0"/>
                                  </p:iterate>
                                  <p:childTnLst>
                                    <p:set>
                                      <p:cBhvr>
                                        <p:cTn id="59" fill="hold"/>
                                        <p:tgtEl>
                                          <p:spTgt spid="21">
                                            <p:txEl>
                                              <p:pRg st="9" end="9"/>
                                            </p:txEl>
                                          </p:spTgt>
                                        </p:tgtEl>
                                        <p:attrNameLst>
                                          <p:attrName>style.visibility</p:attrName>
                                        </p:attrNameLst>
                                      </p:cBhvr>
                                      <p:to>
                                        <p:strVal val="visible"/>
                                      </p:to>
                                    </p:set>
                                    <p:animEffect transition="in" filter="wipe(up)">
                                      <p:cBhvr>
                                        <p:cTn id="60" dur="500"/>
                                        <p:tgtEl>
                                          <p:spTgt spid="21">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fill="hold" grpId="3" nodeType="clickEffect">
                                  <p:stCondLst>
                                    <p:cond delay="0"/>
                                  </p:stCondLst>
                                  <p:iterate>
                                    <p:tmAbs val="0"/>
                                  </p:iterate>
                                  <p:childTnLst>
                                    <p:set>
                                      <p:cBhvr>
                                        <p:cTn id="64" fill="hold"/>
                                        <p:tgtEl>
                                          <p:spTgt spid="22"/>
                                        </p:tgtEl>
                                        <p:attrNameLst>
                                          <p:attrName>style.visibility</p:attrName>
                                        </p:attrNameLst>
                                      </p:cBhvr>
                                      <p:to>
                                        <p:strVal val="visible"/>
                                      </p:to>
                                    </p:set>
                                    <p:animEffect transition="in" filter="dissolve">
                                      <p:cBhvr>
                                        <p:cTn id="6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animBg="1" advAuto="0"/>
      <p:bldP spid="21" grpId="2" build="p" bldLvl="5" animBg="1" advAuto="0"/>
      <p:bldP spid="22" grpId="3"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pace Communication:"/>
          <p:cNvSpPr txBox="1"/>
          <p:nvPr/>
        </p:nvSpPr>
        <p:spPr>
          <a:xfrm>
            <a:off x="76200" y="60325"/>
            <a:ext cx="3657600" cy="4370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400"/>
              </a:spcBef>
              <a:defRPr b="1">
                <a:solidFill>
                  <a:srgbClr val="0000FF"/>
                </a:solidFill>
                <a:latin typeface="Arial"/>
                <a:ea typeface="Arial"/>
                <a:cs typeface="Arial"/>
                <a:sym typeface="Arial"/>
              </a:defRPr>
            </a:lvl1pPr>
          </a:lstStyle>
          <a:p>
            <a:r>
              <a:t>Space Communication:</a:t>
            </a:r>
          </a:p>
        </p:txBody>
      </p:sp>
      <p:sp>
        <p:nvSpPr>
          <p:cNvPr id="25" name="Space Communication means free space communication.…"/>
          <p:cNvSpPr txBox="1"/>
          <p:nvPr/>
        </p:nvSpPr>
        <p:spPr>
          <a:xfrm>
            <a:off x="228600" y="533400"/>
            <a:ext cx="8534400" cy="12777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FF0066"/>
                </a:solidFill>
                <a:latin typeface="Arial"/>
                <a:ea typeface="Arial"/>
                <a:cs typeface="Arial"/>
                <a:sym typeface="Arial"/>
              </a:defRPr>
            </a:pPr>
            <a:r>
              <a:t>Space Communication means </a:t>
            </a:r>
            <a:r>
              <a:rPr>
                <a:solidFill>
                  <a:srgbClr val="0066FF"/>
                </a:solidFill>
              </a:rPr>
              <a:t>free space</a:t>
            </a:r>
            <a:r>
              <a:t> communication. </a:t>
            </a:r>
          </a:p>
          <a:p>
            <a:pPr>
              <a:spcBef>
                <a:spcPts val="1000"/>
              </a:spcBef>
              <a:defRPr sz="1800" b="1">
                <a:solidFill>
                  <a:srgbClr val="6600CC"/>
                </a:solidFill>
                <a:latin typeface="Arial"/>
                <a:ea typeface="Arial"/>
                <a:cs typeface="Arial"/>
                <a:sym typeface="Arial"/>
              </a:defRPr>
            </a:pPr>
            <a:r>
              <a:t>A free space does not have solid particles or ionised particles and it has no gravitational or other fields of its own.  When the frequency of transmitted wave is very high the actual space is considered nearly  a free space.</a:t>
            </a:r>
          </a:p>
        </p:txBody>
      </p:sp>
      <p:sp>
        <p:nvSpPr>
          <p:cNvPr id="26" name="Power Density:"/>
          <p:cNvSpPr txBox="1"/>
          <p:nvPr/>
        </p:nvSpPr>
        <p:spPr>
          <a:xfrm>
            <a:off x="76200" y="1812926"/>
            <a:ext cx="20574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200"/>
              </a:spcBef>
              <a:defRPr sz="2000" b="1">
                <a:solidFill>
                  <a:srgbClr val="009900"/>
                </a:solidFill>
                <a:latin typeface="Arial"/>
                <a:ea typeface="Arial"/>
                <a:cs typeface="Arial"/>
                <a:sym typeface="Arial"/>
              </a:defRPr>
            </a:lvl1pPr>
          </a:lstStyle>
          <a:p>
            <a:r>
              <a:t>Power Density:</a:t>
            </a:r>
          </a:p>
        </p:txBody>
      </p:sp>
      <p:sp>
        <p:nvSpPr>
          <p:cNvPr id="27" name="Power density is radiated power per unit area and is inversely proportional to the square of distance from the source."/>
          <p:cNvSpPr txBox="1"/>
          <p:nvPr/>
        </p:nvSpPr>
        <p:spPr>
          <a:xfrm>
            <a:off x="228600" y="2162176"/>
            <a:ext cx="8534400"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000"/>
              </a:spcBef>
              <a:defRPr sz="1800" b="1">
                <a:solidFill>
                  <a:srgbClr val="0066FF"/>
                </a:solidFill>
                <a:latin typeface="Arial"/>
                <a:ea typeface="Arial"/>
                <a:cs typeface="Arial"/>
                <a:sym typeface="Arial"/>
              </a:defRPr>
            </a:lvl1pPr>
          </a:lstStyle>
          <a:p>
            <a:r>
              <a:t>Power density is radiated power per unit area and is inversely proportional to the square of distance from the source.  </a:t>
            </a:r>
          </a:p>
        </p:txBody>
      </p:sp>
      <p:sp>
        <p:nvSpPr>
          <p:cNvPr id="28" name="Antenna:"/>
          <p:cNvSpPr txBox="1"/>
          <p:nvPr/>
        </p:nvSpPr>
        <p:spPr>
          <a:xfrm>
            <a:off x="76200" y="2895601"/>
            <a:ext cx="12954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200"/>
              </a:spcBef>
              <a:defRPr sz="2000" b="1">
                <a:solidFill>
                  <a:srgbClr val="FF0000"/>
                </a:solidFill>
                <a:latin typeface="Arial"/>
                <a:ea typeface="Arial"/>
                <a:cs typeface="Arial"/>
                <a:sym typeface="Arial"/>
              </a:defRPr>
            </a:lvl1pPr>
          </a:lstStyle>
          <a:p>
            <a:r>
              <a:t>Antenna:</a:t>
            </a:r>
          </a:p>
        </p:txBody>
      </p:sp>
      <p:sp>
        <p:nvSpPr>
          <p:cNvPr id="29" name="Antenna is a device which acts as an emitter of electromagnetic waves and it also acts as a first receiver of energy."/>
          <p:cNvSpPr txBox="1"/>
          <p:nvPr/>
        </p:nvSpPr>
        <p:spPr>
          <a:xfrm>
            <a:off x="228600" y="3244851"/>
            <a:ext cx="8534400"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000"/>
              </a:spcBef>
              <a:defRPr sz="1800" b="1">
                <a:solidFill>
                  <a:srgbClr val="009900"/>
                </a:solidFill>
                <a:latin typeface="Arial"/>
                <a:ea typeface="Arial"/>
                <a:cs typeface="Arial"/>
                <a:sym typeface="Arial"/>
              </a:defRPr>
            </a:lvl1pPr>
          </a:lstStyle>
          <a:p>
            <a:r>
              <a:t>Antenna is a device which acts as an emitter of electromagnetic waves and it also acts as a first receiver of energy.</a:t>
            </a:r>
          </a:p>
        </p:txBody>
      </p:sp>
      <p:sp>
        <p:nvSpPr>
          <p:cNvPr id="30" name="Attenuation:"/>
          <p:cNvSpPr txBox="1"/>
          <p:nvPr/>
        </p:nvSpPr>
        <p:spPr>
          <a:xfrm>
            <a:off x="76200" y="3962401"/>
            <a:ext cx="18288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200"/>
              </a:spcBef>
              <a:defRPr sz="2000" b="1">
                <a:solidFill>
                  <a:srgbClr val="6600FF"/>
                </a:solidFill>
                <a:latin typeface="Arial"/>
                <a:ea typeface="Arial"/>
                <a:cs typeface="Arial"/>
                <a:sym typeface="Arial"/>
              </a:defRPr>
            </a:lvl1pPr>
          </a:lstStyle>
          <a:p>
            <a:r>
              <a:t>Attenuation:</a:t>
            </a:r>
          </a:p>
        </p:txBody>
      </p:sp>
      <p:sp>
        <p:nvSpPr>
          <p:cNvPr id="31" name="Attenuation is the loss of power of radiation due to absorption of energy in space and power density goes on decreasing as the electromagnetic waves go away from their source.…"/>
          <p:cNvSpPr txBox="1"/>
          <p:nvPr/>
        </p:nvSpPr>
        <p:spPr>
          <a:xfrm>
            <a:off x="228600" y="4311650"/>
            <a:ext cx="8534400" cy="15444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CC0000"/>
                </a:solidFill>
                <a:latin typeface="Arial"/>
                <a:ea typeface="Arial"/>
                <a:cs typeface="Arial"/>
                <a:sym typeface="Arial"/>
              </a:defRPr>
            </a:pPr>
            <a:r>
              <a:t>Attenuation is the loss of power of radiation due to absorption of energy in space and power density goes on decreasing as the electromagnetic waves go away from their source.  </a:t>
            </a:r>
          </a:p>
          <a:p>
            <a:pPr>
              <a:spcBef>
                <a:spcPts val="1000"/>
              </a:spcBef>
              <a:defRPr sz="1800" b="1">
                <a:solidFill>
                  <a:schemeClr val="accent2"/>
                </a:solidFill>
                <a:latin typeface="Arial"/>
                <a:ea typeface="Arial"/>
                <a:cs typeface="Arial"/>
                <a:sym typeface="Arial"/>
              </a:defRPr>
            </a:pPr>
            <a:r>
              <a:t>It is proportional to the square of the distance travelled and is generally measured in decibel (dB).</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
                                          </p:val>
                                        </p:tav>
                                        <p:tav tm="100000">
                                          <p:val>
                                            <p:strVal val="#ppt_x"/>
                                          </p:val>
                                        </p:tav>
                                      </p:tavLst>
                                    </p:anim>
                                    <p:anim calcmode="lin" valueType="num">
                                      <p:cBhvr>
                                        <p:cTn id="8"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2" nodeType="clickEffect">
                                  <p:stCondLst>
                                    <p:cond delay="0"/>
                                  </p:stCondLst>
                                  <p:iterate>
                                    <p:tmAbs val="0"/>
                                  </p:iterate>
                                  <p:childTnLst>
                                    <p:set>
                                      <p:cBhvr>
                                        <p:cTn id="12" fill="hold"/>
                                        <p:tgtEl>
                                          <p:spTgt spid="25">
                                            <p:bg/>
                                          </p:spTgt>
                                        </p:tgtEl>
                                        <p:attrNameLst>
                                          <p:attrName>style.visibility</p:attrName>
                                        </p:attrNameLst>
                                      </p:cBhvr>
                                      <p:to>
                                        <p:strVal val="visible"/>
                                      </p:to>
                                    </p:set>
                                    <p:animEffect transition="in" filter="wipe(left)">
                                      <p:cBhvr>
                                        <p:cTn id="13" dur="500"/>
                                        <p:tgtEl>
                                          <p:spTgt spid="25">
                                            <p:bg/>
                                          </p:spTgt>
                                        </p:tgtEl>
                                      </p:cBhvr>
                                    </p:animEffect>
                                  </p:childTnLst>
                                </p:cTn>
                              </p:par>
                              <p:par>
                                <p:cTn id="14" presetID="22" presetClass="entr" presetSubtype="8" fill="hold" grpId="2" nodeType="withEffect">
                                  <p:stCondLst>
                                    <p:cond delay="0"/>
                                  </p:stCondLst>
                                  <p:iterate>
                                    <p:tmAbs val="0"/>
                                  </p:iterate>
                                  <p:childTnLst>
                                    <p:set>
                                      <p:cBhvr>
                                        <p:cTn id="15" fill="hold"/>
                                        <p:tgtEl>
                                          <p:spTgt spid="25">
                                            <p:txEl>
                                              <p:pRg st="0" end="0"/>
                                            </p:txEl>
                                          </p:spTgt>
                                        </p:tgtEl>
                                        <p:attrNameLst>
                                          <p:attrName>style.visibility</p:attrName>
                                        </p:attrNameLst>
                                      </p:cBhvr>
                                      <p:to>
                                        <p:strVal val="visible"/>
                                      </p:to>
                                    </p:set>
                                    <p:animEffect transition="in" filter="wipe(left)">
                                      <p:cBhvr>
                                        <p:cTn id="16" dur="500"/>
                                        <p:tgtEl>
                                          <p:spTgt spid="25">
                                            <p:txEl>
                                              <p:pRg st="0" end="0"/>
                                            </p:txEl>
                                          </p:spTgt>
                                        </p:tgtEl>
                                      </p:cBhvr>
                                    </p:animEffect>
                                  </p:childTnLst>
                                </p:cTn>
                              </p:par>
                            </p:childTnLst>
                          </p:cTn>
                        </p:par>
                        <p:par>
                          <p:cTn id="17" fill="hold">
                            <p:stCondLst>
                              <p:cond delay="500"/>
                            </p:stCondLst>
                            <p:childTnLst>
                              <p:par>
                                <p:cTn id="18" presetID="22" presetClass="entr" presetSubtype="8" fill="hold" grpId="2" nodeType="afterEffect">
                                  <p:stCondLst>
                                    <p:cond delay="0"/>
                                  </p:stCondLst>
                                  <p:iterate>
                                    <p:tmAbs val="0"/>
                                  </p:iterate>
                                  <p:childTnLst>
                                    <p:set>
                                      <p:cBhvr>
                                        <p:cTn id="19" fill="hold"/>
                                        <p:tgtEl>
                                          <p:spTgt spid="25">
                                            <p:txEl>
                                              <p:pRg st="1" end="1"/>
                                            </p:txEl>
                                          </p:spTgt>
                                        </p:tgtEl>
                                        <p:attrNameLst>
                                          <p:attrName>style.visibility</p:attrName>
                                        </p:attrNameLst>
                                      </p:cBhvr>
                                      <p:to>
                                        <p:strVal val="visible"/>
                                      </p:to>
                                    </p:set>
                                    <p:animEffect transition="in" filter="wipe(left)">
                                      <p:cBhvr>
                                        <p:cTn id="20" dur="500"/>
                                        <p:tgtEl>
                                          <p:spTgt spid="2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3" nodeType="clickEffect">
                                  <p:stCondLst>
                                    <p:cond delay="0"/>
                                  </p:stCondLst>
                                  <p:iterate>
                                    <p:tmAbs val="0"/>
                                  </p:iterate>
                                  <p:childTnLst>
                                    <p:set>
                                      <p:cBhvr>
                                        <p:cTn id="24" fill="hold"/>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4" nodeType="clickEffect">
                                  <p:stCondLst>
                                    <p:cond delay="0"/>
                                  </p:stCondLst>
                                  <p:iterate>
                                    <p:tmAbs val="0"/>
                                  </p:iterate>
                                  <p:childTnLst>
                                    <p:set>
                                      <p:cBhvr>
                                        <p:cTn id="29" fill="hold"/>
                                        <p:tgtEl>
                                          <p:spTgt spid="27"/>
                                        </p:tgtEl>
                                        <p:attrNameLst>
                                          <p:attrName>style.visibility</p:attrName>
                                        </p:attrNameLst>
                                      </p:cBhvr>
                                      <p:to>
                                        <p:strVal val="visible"/>
                                      </p:to>
                                    </p:set>
                                    <p:animEffect transition="in" filter="wipe(left)">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5" nodeType="clickEffect">
                                  <p:stCondLst>
                                    <p:cond delay="0"/>
                                  </p:stCondLst>
                                  <p:iterate>
                                    <p:tmAbs val="0"/>
                                  </p:iterate>
                                  <p:childTnLst>
                                    <p:set>
                                      <p:cBhvr>
                                        <p:cTn id="34" fill="hold"/>
                                        <p:tgtEl>
                                          <p:spTgt spid="28"/>
                                        </p:tgtEl>
                                        <p:attrNameLst>
                                          <p:attrName>style.visibility</p:attrName>
                                        </p:attrNameLst>
                                      </p:cBhvr>
                                      <p:to>
                                        <p:strVal val="visible"/>
                                      </p:to>
                                    </p:set>
                                    <p:animEffect transition="in" filter="wipe(up)">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6" nodeType="clickEffect">
                                  <p:stCondLst>
                                    <p:cond delay="0"/>
                                  </p:stCondLst>
                                  <p:iterate>
                                    <p:tmAbs val="0"/>
                                  </p:iterate>
                                  <p:childTnLst>
                                    <p:set>
                                      <p:cBhvr>
                                        <p:cTn id="39" fill="hold"/>
                                        <p:tgtEl>
                                          <p:spTgt spid="29"/>
                                        </p:tgtEl>
                                        <p:attrNameLst>
                                          <p:attrName>style.visibility</p:attrName>
                                        </p:attrNameLst>
                                      </p:cBhvr>
                                      <p:to>
                                        <p:strVal val="visible"/>
                                      </p:to>
                                    </p:set>
                                    <p:animEffect transition="in" filter="wipe(left)">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7" nodeType="clickEffect">
                                  <p:stCondLst>
                                    <p:cond delay="0"/>
                                  </p:stCondLst>
                                  <p:iterate>
                                    <p:tmAbs val="0"/>
                                  </p:iterate>
                                  <p:childTnLst>
                                    <p:set>
                                      <p:cBhvr>
                                        <p:cTn id="44" fill="hold"/>
                                        <p:tgtEl>
                                          <p:spTgt spid="30"/>
                                        </p:tgtEl>
                                        <p:attrNameLst>
                                          <p:attrName>style.visibility</p:attrName>
                                        </p:attrNameLst>
                                      </p:cBhvr>
                                      <p:to>
                                        <p:strVal val="visible"/>
                                      </p:to>
                                    </p:set>
                                    <p:animEffect transition="in" filter="wipe(up)">
                                      <p:cBhvr>
                                        <p:cTn id="45" dur="500"/>
                                        <p:tgtEl>
                                          <p:spTgt spid="3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8" nodeType="clickEffect">
                                  <p:stCondLst>
                                    <p:cond delay="0"/>
                                  </p:stCondLst>
                                  <p:iterate>
                                    <p:tmAbs val="0"/>
                                  </p:iterate>
                                  <p:childTnLst>
                                    <p:set>
                                      <p:cBhvr>
                                        <p:cTn id="49" fill="hold"/>
                                        <p:tgtEl>
                                          <p:spTgt spid="31">
                                            <p:bg/>
                                          </p:spTgt>
                                        </p:tgtEl>
                                        <p:attrNameLst>
                                          <p:attrName>style.visibility</p:attrName>
                                        </p:attrNameLst>
                                      </p:cBhvr>
                                      <p:to>
                                        <p:strVal val="visible"/>
                                      </p:to>
                                    </p:set>
                                    <p:animEffect transition="in" filter="wipe(left)">
                                      <p:cBhvr>
                                        <p:cTn id="50" dur="500"/>
                                        <p:tgtEl>
                                          <p:spTgt spid="31">
                                            <p:bg/>
                                          </p:spTgt>
                                        </p:tgtEl>
                                      </p:cBhvr>
                                    </p:animEffect>
                                  </p:childTnLst>
                                </p:cTn>
                              </p:par>
                              <p:par>
                                <p:cTn id="51" presetID="22" presetClass="entr" presetSubtype="8" fill="hold" grpId="8" nodeType="withEffect">
                                  <p:stCondLst>
                                    <p:cond delay="0"/>
                                  </p:stCondLst>
                                  <p:iterate>
                                    <p:tmAbs val="0"/>
                                  </p:iterate>
                                  <p:childTnLst>
                                    <p:set>
                                      <p:cBhvr>
                                        <p:cTn id="52" fill="hold"/>
                                        <p:tgtEl>
                                          <p:spTgt spid="31">
                                            <p:txEl>
                                              <p:pRg st="0" end="0"/>
                                            </p:txEl>
                                          </p:spTgt>
                                        </p:tgtEl>
                                        <p:attrNameLst>
                                          <p:attrName>style.visibility</p:attrName>
                                        </p:attrNameLst>
                                      </p:cBhvr>
                                      <p:to>
                                        <p:strVal val="visible"/>
                                      </p:to>
                                    </p:set>
                                    <p:animEffect transition="in" filter="wipe(left)">
                                      <p:cBhvr>
                                        <p:cTn id="53" dur="500"/>
                                        <p:tgtEl>
                                          <p:spTgt spid="31">
                                            <p:txEl>
                                              <p:pRg st="0" end="0"/>
                                            </p:txEl>
                                          </p:spTgt>
                                        </p:tgtEl>
                                      </p:cBhvr>
                                    </p:animEffect>
                                  </p:childTnLst>
                                </p:cTn>
                              </p:par>
                            </p:childTnLst>
                          </p:cTn>
                        </p:par>
                        <p:par>
                          <p:cTn id="54" fill="hold">
                            <p:stCondLst>
                              <p:cond delay="500"/>
                            </p:stCondLst>
                            <p:childTnLst>
                              <p:par>
                                <p:cTn id="55" presetID="22" presetClass="entr" presetSubtype="8" fill="hold" grpId="8" nodeType="afterEffect">
                                  <p:stCondLst>
                                    <p:cond delay="0"/>
                                  </p:stCondLst>
                                  <p:iterate>
                                    <p:tmAbs val="0"/>
                                  </p:iterate>
                                  <p:childTnLst>
                                    <p:set>
                                      <p:cBhvr>
                                        <p:cTn id="56" fill="hold"/>
                                        <p:tgtEl>
                                          <p:spTgt spid="31">
                                            <p:txEl>
                                              <p:pRg st="1" end="1"/>
                                            </p:txEl>
                                          </p:spTgt>
                                        </p:tgtEl>
                                        <p:attrNameLst>
                                          <p:attrName>style.visibility</p:attrName>
                                        </p:attrNameLst>
                                      </p:cBhvr>
                                      <p:to>
                                        <p:strVal val="visible"/>
                                      </p:to>
                                    </p:set>
                                    <p:animEffect transition="in" filter="wipe(left)">
                                      <p:cBhvr>
                                        <p:cTn id="57" dur="5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1" animBg="1" advAuto="0"/>
      <p:bldP spid="25" grpId="2" build="p" bldLvl="5" animBg="1" advAuto="0"/>
      <p:bldP spid="26" grpId="3" animBg="1" advAuto="0"/>
      <p:bldP spid="27" grpId="4" animBg="1" advAuto="0"/>
      <p:bldP spid="28" grpId="5" animBg="1" advAuto="0"/>
      <p:bldP spid="29" grpId="6" animBg="1" advAuto="0"/>
      <p:bldP spid="30" grpId="7" animBg="1" advAuto="0"/>
      <p:bldP spid="31" grpId="8"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le"/>
          <p:cNvGraphicFramePr/>
          <p:nvPr/>
        </p:nvGraphicFramePr>
        <p:xfrm>
          <a:off x="533400" y="474662"/>
          <a:ext cx="8153400" cy="6233792"/>
        </p:xfrm>
        <a:graphic>
          <a:graphicData uri="http://schemas.openxmlformats.org/drawingml/2006/table">
            <a:tbl>
              <a:tblPr>
                <a:tableStyleId>{4C3C2611-4C71-4FC5-86AE-919BDF0F9419}</a:tableStyleId>
              </a:tblPr>
              <a:tblGrid>
                <a:gridCol w="609600"/>
                <a:gridCol w="3467100"/>
                <a:gridCol w="1104900"/>
                <a:gridCol w="2971800"/>
              </a:tblGrid>
              <a:tr h="700087">
                <a:tc>
                  <a:txBody>
                    <a:bodyPr/>
                    <a:lstStyle/>
                    <a:p>
                      <a:pPr algn="l">
                        <a:defRPr sz="1800"/>
                      </a:pPr>
                      <a:r>
                        <a:rPr sz="2000" b="1">
                          <a:solidFill>
                            <a:srgbClr val="CC00FF"/>
                          </a:solidFill>
                          <a:latin typeface="Arial"/>
                          <a:ea typeface="Arial"/>
                          <a:cs typeface="Arial"/>
                          <a:sym typeface="Arial"/>
                        </a:rPr>
                        <a:t>S. No.</a:t>
                      </a:r>
                    </a:p>
                  </a:txBody>
                  <a:tcPr marL="45720" marR="45720" horzOverflow="overflow">
                    <a:lnL w="28575">
                      <a:solidFill>
                        <a:srgbClr val="000000"/>
                      </a:solidFill>
                    </a:lnL>
                    <a:lnR w="12700">
                      <a:solidFill>
                        <a:srgbClr val="000000"/>
                      </a:solidFill>
                    </a:lnR>
                    <a:lnT w="28575">
                      <a:solidFill>
                        <a:srgbClr val="000000"/>
                      </a:solidFill>
                    </a:lnT>
                    <a:lnB w="12700">
                      <a:solidFill>
                        <a:srgbClr val="000000"/>
                      </a:solidFill>
                    </a:lnB>
                    <a:noFill/>
                  </a:tcPr>
                </a:tc>
                <a:tc>
                  <a:txBody>
                    <a:bodyPr/>
                    <a:lstStyle/>
                    <a:p>
                      <a:pPr algn="l">
                        <a:defRPr sz="1800"/>
                      </a:pPr>
                      <a:r>
                        <a:rPr sz="2000" b="1">
                          <a:solidFill>
                            <a:srgbClr val="CC00FF"/>
                          </a:solidFill>
                          <a:latin typeface="Arial"/>
                          <a:ea typeface="Arial"/>
                          <a:cs typeface="Arial"/>
                          <a:sym typeface="Arial"/>
                        </a:rPr>
                        <a:t>Name of the frequency range (Band)</a:t>
                      </a:r>
                    </a:p>
                  </a:txBody>
                  <a:tcPr marL="45720" marR="45720" horzOverflow="overflow">
                    <a:lnL w="12700">
                      <a:solidFill>
                        <a:srgbClr val="000000"/>
                      </a:solidFill>
                    </a:lnL>
                    <a:lnR w="12700">
                      <a:solidFill>
                        <a:srgbClr val="000000"/>
                      </a:solidFill>
                    </a:lnR>
                    <a:lnT w="28575">
                      <a:solidFill>
                        <a:srgbClr val="000000"/>
                      </a:solidFill>
                    </a:lnT>
                    <a:lnB w="12700">
                      <a:solidFill>
                        <a:srgbClr val="000000"/>
                      </a:solidFill>
                    </a:lnB>
                    <a:noFill/>
                  </a:tcPr>
                </a:tc>
                <a:tc>
                  <a:txBody>
                    <a:bodyPr/>
                    <a:lstStyle/>
                    <a:p>
                      <a:pPr algn="l">
                        <a:defRPr sz="1800"/>
                      </a:pPr>
                      <a:r>
                        <a:rPr sz="2000" b="1">
                          <a:solidFill>
                            <a:srgbClr val="CC00FF"/>
                          </a:solidFill>
                          <a:latin typeface="Arial"/>
                          <a:ea typeface="Arial"/>
                          <a:cs typeface="Arial"/>
                          <a:sym typeface="Arial"/>
                        </a:rPr>
                        <a:t>Short Form</a:t>
                      </a:r>
                    </a:p>
                  </a:txBody>
                  <a:tcPr marL="45720" marR="45720" horzOverflow="overflow">
                    <a:lnL w="12700">
                      <a:solidFill>
                        <a:srgbClr val="000000"/>
                      </a:solidFill>
                    </a:lnL>
                    <a:lnR w="12700">
                      <a:solidFill>
                        <a:srgbClr val="000000"/>
                      </a:solidFill>
                    </a:lnR>
                    <a:lnT w="28575">
                      <a:solidFill>
                        <a:srgbClr val="000000"/>
                      </a:solidFill>
                    </a:lnT>
                    <a:lnB w="12700">
                      <a:solidFill>
                        <a:srgbClr val="000000"/>
                      </a:solidFill>
                    </a:lnB>
                    <a:noFill/>
                  </a:tcPr>
                </a:tc>
                <a:tc>
                  <a:txBody>
                    <a:bodyPr/>
                    <a:lstStyle/>
                    <a:p>
                      <a:pPr algn="l">
                        <a:defRPr sz="1800"/>
                      </a:pPr>
                      <a:r>
                        <a:rPr sz="2000" b="1">
                          <a:solidFill>
                            <a:srgbClr val="CC00FF"/>
                          </a:solidFill>
                          <a:latin typeface="Arial"/>
                          <a:ea typeface="Arial"/>
                          <a:cs typeface="Arial"/>
                          <a:sym typeface="Arial"/>
                        </a:rPr>
                        <a:t>Frequency Range</a:t>
                      </a:r>
                    </a:p>
                  </a:txBody>
                  <a:tcPr marL="45720" marR="45720" horzOverflow="overflow">
                    <a:lnL w="12700">
                      <a:solidFill>
                        <a:srgbClr val="000000"/>
                      </a:solidFill>
                    </a:lnL>
                    <a:lnR w="28575">
                      <a:solidFill>
                        <a:srgbClr val="000000"/>
                      </a:solidFill>
                    </a:lnR>
                    <a:lnT w="28575">
                      <a:solidFill>
                        <a:srgbClr val="000000"/>
                      </a:solidFill>
                    </a:lnT>
                    <a:lnB w="12700">
                      <a:solidFill>
                        <a:srgbClr val="000000"/>
                      </a:solidFill>
                    </a:lnB>
                    <a:noFill/>
                  </a:tcPr>
                </a:tc>
              </a:tr>
              <a:tr h="760412">
                <a:tc>
                  <a:txBody>
                    <a:bodyPr/>
                    <a:lstStyle/>
                    <a:p>
                      <a:pPr algn="l">
                        <a:defRPr sz="1800"/>
                      </a:pPr>
                      <a:r>
                        <a:rPr sz="2000" b="1">
                          <a:solidFill>
                            <a:srgbClr val="0000FF"/>
                          </a:solidFill>
                          <a:latin typeface="Arial"/>
                          <a:ea typeface="Arial"/>
                          <a:cs typeface="Arial"/>
                          <a:sym typeface="Arial"/>
                        </a:rPr>
                        <a:t>1</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0000FF"/>
                          </a:solidFill>
                          <a:latin typeface="Arial"/>
                          <a:ea typeface="Arial"/>
                          <a:cs typeface="Arial"/>
                          <a:sym typeface="Arial"/>
                        </a:rPr>
                        <a:t>Very Low Frequency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0000FF"/>
                          </a:solidFill>
                          <a:latin typeface="Arial"/>
                          <a:ea typeface="Arial"/>
                          <a:cs typeface="Arial"/>
                          <a:sym typeface="Arial"/>
                        </a:rPr>
                        <a:t>VLF</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0000FF"/>
                          </a:solidFill>
                          <a:latin typeface="Arial"/>
                          <a:ea typeface="Arial"/>
                          <a:cs typeface="Arial"/>
                          <a:sym typeface="Arial"/>
                        </a:rPr>
                        <a:t>3 kHz to 30 kHz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52462">
                <a:tc>
                  <a:txBody>
                    <a:bodyPr/>
                    <a:lstStyle/>
                    <a:p>
                      <a:pPr algn="l">
                        <a:defRPr sz="1800"/>
                      </a:pPr>
                      <a:r>
                        <a:rPr sz="2000" b="1">
                          <a:solidFill>
                            <a:srgbClr val="FF0000"/>
                          </a:solidFill>
                          <a:latin typeface="Arial"/>
                          <a:ea typeface="Arial"/>
                          <a:cs typeface="Arial"/>
                          <a:sym typeface="Arial"/>
                        </a:rPr>
                        <a:t>2</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FF0000"/>
                          </a:solidFill>
                          <a:latin typeface="Arial"/>
                          <a:ea typeface="Arial"/>
                          <a:cs typeface="Arial"/>
                          <a:sym typeface="Arial"/>
                        </a:rPr>
                        <a:t>Low Frequency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FF0000"/>
                          </a:solidFill>
                          <a:latin typeface="Arial"/>
                          <a:ea typeface="Arial"/>
                          <a:cs typeface="Arial"/>
                          <a:sym typeface="Arial"/>
                        </a:rPr>
                        <a:t>LF</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FF0000"/>
                          </a:solidFill>
                          <a:latin typeface="Arial"/>
                          <a:ea typeface="Arial"/>
                          <a:cs typeface="Arial"/>
                          <a:sym typeface="Arial"/>
                        </a:rPr>
                        <a:t>30 kHz to 300 kHz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760412">
                <a:tc>
                  <a:txBody>
                    <a:bodyPr/>
                    <a:lstStyle/>
                    <a:p>
                      <a:pPr algn="l">
                        <a:defRPr sz="1800"/>
                      </a:pPr>
                      <a:r>
                        <a:rPr sz="2000" b="1">
                          <a:solidFill>
                            <a:srgbClr val="336600"/>
                          </a:solidFill>
                          <a:latin typeface="Arial"/>
                          <a:ea typeface="Arial"/>
                          <a:cs typeface="Arial"/>
                          <a:sym typeface="Arial"/>
                        </a:rPr>
                        <a:t>3</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336600"/>
                          </a:solidFill>
                          <a:latin typeface="Arial"/>
                          <a:ea typeface="Arial"/>
                          <a:cs typeface="Arial"/>
                          <a:sym typeface="Arial"/>
                        </a:rPr>
                        <a:t>Medium Frequency or Medium Wave</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336600"/>
                          </a:solidFill>
                          <a:latin typeface="Arial"/>
                          <a:ea typeface="Arial"/>
                          <a:cs typeface="Arial"/>
                          <a:sym typeface="Arial"/>
                        </a:rPr>
                        <a:t>MF or MW</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336600"/>
                          </a:solidFill>
                          <a:latin typeface="Arial"/>
                          <a:ea typeface="Arial"/>
                          <a:cs typeface="Arial"/>
                          <a:sym typeface="Arial"/>
                        </a:rPr>
                        <a:t>300 kHz to 3 MHz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700087">
                <a:tc>
                  <a:txBody>
                    <a:bodyPr/>
                    <a:lstStyle/>
                    <a:p>
                      <a:pPr algn="l">
                        <a:defRPr sz="1800"/>
                      </a:pPr>
                      <a:r>
                        <a:rPr sz="2000" b="1">
                          <a:solidFill>
                            <a:srgbClr val="6600FF"/>
                          </a:solidFill>
                          <a:latin typeface="Arial"/>
                          <a:ea typeface="Arial"/>
                          <a:cs typeface="Arial"/>
                          <a:sym typeface="Arial"/>
                        </a:rPr>
                        <a:t>4</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6600FF"/>
                          </a:solidFill>
                          <a:latin typeface="Arial"/>
                          <a:ea typeface="Arial"/>
                          <a:cs typeface="Arial"/>
                          <a:sym typeface="Arial"/>
                        </a:rPr>
                        <a:t>High Frequency  or Short Wave</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6600FF"/>
                          </a:solidFill>
                          <a:latin typeface="Arial"/>
                          <a:ea typeface="Arial"/>
                          <a:cs typeface="Arial"/>
                          <a:sym typeface="Arial"/>
                        </a:rPr>
                        <a:t>HF or SW</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6600FF"/>
                          </a:solidFill>
                          <a:latin typeface="Arial"/>
                          <a:ea typeface="Arial"/>
                          <a:cs typeface="Arial"/>
                          <a:sym typeface="Arial"/>
                        </a:rPr>
                        <a:t>3 MHz to 30 MHz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52462">
                <a:tc>
                  <a:txBody>
                    <a:bodyPr/>
                    <a:lstStyle/>
                    <a:p>
                      <a:pPr algn="l">
                        <a:defRPr sz="1800"/>
                      </a:pPr>
                      <a:r>
                        <a:rPr sz="2000" b="1">
                          <a:solidFill>
                            <a:srgbClr val="FF00FF"/>
                          </a:solidFill>
                          <a:latin typeface="Arial"/>
                          <a:ea typeface="Arial"/>
                          <a:cs typeface="Arial"/>
                          <a:sym typeface="Arial"/>
                        </a:rPr>
                        <a:t>5</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FF00FF"/>
                          </a:solidFill>
                          <a:latin typeface="Arial"/>
                          <a:ea typeface="Arial"/>
                          <a:cs typeface="Arial"/>
                          <a:sym typeface="Arial"/>
                        </a:rPr>
                        <a:t>Very High Frequency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FF00FF"/>
                          </a:solidFill>
                          <a:latin typeface="Arial"/>
                          <a:ea typeface="Arial"/>
                          <a:cs typeface="Arial"/>
                          <a:sym typeface="Arial"/>
                        </a:rPr>
                        <a:t>VHF</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FF00FF"/>
                          </a:solidFill>
                          <a:latin typeface="Arial"/>
                          <a:ea typeface="Arial"/>
                          <a:cs typeface="Arial"/>
                          <a:sym typeface="Arial"/>
                        </a:rPr>
                        <a:t>30 MHz to 300 MHz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52462">
                <a:tc>
                  <a:txBody>
                    <a:bodyPr/>
                    <a:lstStyle/>
                    <a:p>
                      <a:pPr algn="l">
                        <a:defRPr sz="1800"/>
                      </a:pPr>
                      <a:r>
                        <a:rPr sz="2000" b="1">
                          <a:solidFill>
                            <a:srgbClr val="CC0000"/>
                          </a:solidFill>
                          <a:latin typeface="Arial"/>
                          <a:ea typeface="Arial"/>
                          <a:cs typeface="Arial"/>
                          <a:sym typeface="Arial"/>
                        </a:rPr>
                        <a:t>6</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CC0000"/>
                          </a:solidFill>
                          <a:latin typeface="Arial"/>
                          <a:ea typeface="Arial"/>
                          <a:cs typeface="Arial"/>
                          <a:sym typeface="Arial"/>
                        </a:rPr>
                        <a:t>Ultra High Frequency</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CC0000"/>
                          </a:solidFill>
                          <a:latin typeface="Arial"/>
                          <a:ea typeface="Arial"/>
                          <a:cs typeface="Arial"/>
                          <a:sym typeface="Arial"/>
                        </a:rPr>
                        <a:t>UHF</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CC0000"/>
                          </a:solidFill>
                          <a:latin typeface="Arial"/>
                          <a:ea typeface="Arial"/>
                          <a:cs typeface="Arial"/>
                          <a:sym typeface="Arial"/>
                        </a:rPr>
                        <a:t>300 MHz to 3,000 MHz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700087">
                <a:tc>
                  <a:txBody>
                    <a:bodyPr/>
                    <a:lstStyle/>
                    <a:p>
                      <a:pPr algn="l">
                        <a:defRPr sz="1800"/>
                      </a:pPr>
                      <a:r>
                        <a:rPr sz="2000" b="1">
                          <a:solidFill>
                            <a:srgbClr val="009900"/>
                          </a:solidFill>
                          <a:latin typeface="Arial"/>
                          <a:ea typeface="Arial"/>
                          <a:cs typeface="Arial"/>
                          <a:sym typeface="Arial"/>
                        </a:rPr>
                        <a:t>7</a:t>
                      </a:r>
                    </a:p>
                  </a:txBody>
                  <a:tcPr marL="45720" marR="4572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009900"/>
                          </a:solidFill>
                          <a:latin typeface="Arial"/>
                          <a:ea typeface="Arial"/>
                          <a:cs typeface="Arial"/>
                          <a:sym typeface="Arial"/>
                        </a:rPr>
                        <a:t>Super High Frequency or Micro Waves</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009900"/>
                          </a:solidFill>
                          <a:latin typeface="Arial"/>
                          <a:ea typeface="Arial"/>
                          <a:cs typeface="Arial"/>
                          <a:sym typeface="Arial"/>
                        </a:rPr>
                        <a:t>SHF</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2000" b="1">
                          <a:solidFill>
                            <a:srgbClr val="009900"/>
                          </a:solidFill>
                          <a:latin typeface="Arial"/>
                          <a:ea typeface="Arial"/>
                          <a:cs typeface="Arial"/>
                          <a:sym typeface="Arial"/>
                        </a:rPr>
                        <a:t>3,000 MHz to 30,000 MHz (3 GHz to 30 GHz)</a:t>
                      </a:r>
                    </a:p>
                  </a:txBody>
                  <a:tcPr marL="45720" marR="4572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52462">
                <a:tc>
                  <a:txBody>
                    <a:bodyPr/>
                    <a:lstStyle/>
                    <a:p>
                      <a:pPr algn="l">
                        <a:defRPr sz="1800"/>
                      </a:pPr>
                      <a:r>
                        <a:rPr sz="2000" b="1">
                          <a:solidFill>
                            <a:srgbClr val="FF6600"/>
                          </a:solidFill>
                          <a:latin typeface="Arial"/>
                          <a:ea typeface="Arial"/>
                          <a:cs typeface="Arial"/>
                          <a:sym typeface="Arial"/>
                        </a:rPr>
                        <a:t>8</a:t>
                      </a:r>
                    </a:p>
                  </a:txBody>
                  <a:tcPr marL="45720" marR="4572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l">
                        <a:defRPr sz="1800"/>
                      </a:pPr>
                      <a:r>
                        <a:rPr sz="2000" b="1">
                          <a:solidFill>
                            <a:srgbClr val="FF6600"/>
                          </a:solidFill>
                          <a:latin typeface="Arial"/>
                          <a:ea typeface="Arial"/>
                          <a:cs typeface="Arial"/>
                          <a:sym typeface="Arial"/>
                        </a:rPr>
                        <a:t>Extremely High Frequency</a:t>
                      </a:r>
                    </a:p>
                  </a:txBody>
                  <a:tcPr marL="45720" marR="45720" horzOverflow="overflow">
                    <a:lnL w="12700">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l">
                        <a:defRPr sz="1800"/>
                      </a:pPr>
                      <a:r>
                        <a:rPr sz="2000" b="1">
                          <a:solidFill>
                            <a:srgbClr val="FF6600"/>
                          </a:solidFill>
                          <a:latin typeface="Arial"/>
                          <a:ea typeface="Arial"/>
                          <a:cs typeface="Arial"/>
                          <a:sym typeface="Arial"/>
                        </a:rPr>
                        <a:t>EHF</a:t>
                      </a:r>
                    </a:p>
                  </a:txBody>
                  <a:tcPr marL="45720" marR="45720" horzOverflow="overflow">
                    <a:lnL w="12700">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l">
                        <a:defRPr sz="1800"/>
                      </a:pPr>
                      <a:r>
                        <a:rPr sz="2000" b="1">
                          <a:solidFill>
                            <a:srgbClr val="FF6600"/>
                          </a:solidFill>
                          <a:latin typeface="Arial"/>
                          <a:ea typeface="Arial"/>
                          <a:cs typeface="Arial"/>
                          <a:sym typeface="Arial"/>
                        </a:rPr>
                        <a:t>30 GHz to 300 GHz</a:t>
                      </a:r>
                    </a:p>
                  </a:txBody>
                  <a:tcPr marL="45720" marR="45720" horzOverflow="overflow">
                    <a:lnL w="12700">
                      <a:solidFill>
                        <a:srgbClr val="000000"/>
                      </a:solidFill>
                    </a:lnL>
                    <a:lnR w="28575">
                      <a:solidFill>
                        <a:srgbClr val="000000"/>
                      </a:solidFill>
                    </a:lnR>
                    <a:lnT w="12700">
                      <a:solidFill>
                        <a:srgbClr val="000000"/>
                      </a:solidFill>
                    </a:lnT>
                    <a:lnB w="28575">
                      <a:solidFill>
                        <a:srgbClr val="000000"/>
                      </a:solidFill>
                    </a:lnB>
                    <a:noFill/>
                  </a:tcPr>
                </a:tc>
              </a:tr>
            </a:tbl>
          </a:graphicData>
        </a:graphic>
      </p:graphicFrame>
      <p:sp>
        <p:nvSpPr>
          <p:cNvPr id="34" name="Range of Electromagnetic Waves:"/>
          <p:cNvSpPr txBox="1"/>
          <p:nvPr/>
        </p:nvSpPr>
        <p:spPr>
          <a:xfrm>
            <a:off x="381000" y="1"/>
            <a:ext cx="43434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200"/>
              </a:spcBef>
              <a:defRPr sz="2000" b="1">
                <a:solidFill>
                  <a:srgbClr val="990000"/>
                </a:solidFill>
                <a:latin typeface="Arial"/>
                <a:ea typeface="Arial"/>
                <a:cs typeface="Arial"/>
                <a:sym typeface="Arial"/>
              </a:defRPr>
            </a:lvl1pPr>
          </a:lstStyle>
          <a:p>
            <a:r>
              <a:t>Range of Electromagnetic Waves: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100000">
                                          <p:val>
                                            <p:strVal val="#ppt_x"/>
                                          </p:val>
                                        </p:tav>
                                      </p:tavLst>
                                    </p:anim>
                                    <p:anim calcmode="lin" valueType="num">
                                      <p:cBhvr>
                                        <p:cTn id="8"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2" nodeType="clickEffect">
                                  <p:stCondLst>
                                    <p:cond delay="0"/>
                                  </p:stCondLst>
                                  <p:iterate>
                                    <p:tmAbs val="0"/>
                                  </p:iterate>
                                  <p:childTnLst>
                                    <p:set>
                                      <p:cBhvr>
                                        <p:cTn id="12" fill="hold"/>
                                        <p:tgtEl>
                                          <p:spTgt spid="33"/>
                                        </p:tgtEl>
                                        <p:attrNameLst>
                                          <p:attrName>style.visibility</p:attrName>
                                        </p:attrNameLst>
                                      </p:cBhvr>
                                      <p:to>
                                        <p:strVal val="visible"/>
                                      </p:to>
                                    </p:set>
                                    <p:animEffect transition="in" filter="wipe(up)">
                                      <p:cBhvr>
                                        <p:cTn id="1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2" animBg="1" advAuto="0"/>
      <p:bldP spid="34"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epending on the frequency, radio waves and micro waves travel in space in different ways depending on the behaviour of these waves w.r.t. the earth and the atmosphere.  They are:"/>
          <p:cNvSpPr txBox="1"/>
          <p:nvPr/>
        </p:nvSpPr>
        <p:spPr>
          <a:xfrm>
            <a:off x="228600" y="588963"/>
            <a:ext cx="8534400" cy="884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000"/>
              </a:spcBef>
              <a:defRPr sz="1800" b="1">
                <a:solidFill>
                  <a:srgbClr val="0066FF"/>
                </a:solidFill>
                <a:latin typeface="Arial"/>
                <a:ea typeface="Arial"/>
                <a:cs typeface="Arial"/>
                <a:sym typeface="Arial"/>
              </a:defRPr>
            </a:lvl1pPr>
          </a:lstStyle>
          <a:p>
            <a:r>
              <a:t>Depending on the frequency, radio waves and micro waves travel in space in different ways depending on the behaviour of these waves w.r.t. the earth and the atmosphere.  They are:</a:t>
            </a:r>
          </a:p>
        </p:txBody>
      </p:sp>
      <p:sp>
        <p:nvSpPr>
          <p:cNvPr id="37" name="Ground wave propagation…"/>
          <p:cNvSpPr txBox="1"/>
          <p:nvPr/>
        </p:nvSpPr>
        <p:spPr>
          <a:xfrm>
            <a:off x="304800" y="1579563"/>
            <a:ext cx="5867400" cy="11380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457200" indent="-457200">
              <a:spcBef>
                <a:spcPts val="1000"/>
              </a:spcBef>
              <a:buSzPct val="100000"/>
              <a:buAutoNum type="arabicPeriod"/>
              <a:defRPr sz="1800" b="1">
                <a:solidFill>
                  <a:srgbClr val="FF0000"/>
                </a:solidFill>
                <a:latin typeface="Arial"/>
                <a:ea typeface="Arial"/>
                <a:cs typeface="Arial"/>
                <a:sym typeface="Arial"/>
              </a:defRPr>
            </a:pPr>
            <a:r>
              <a:t>Ground wave propagation</a:t>
            </a:r>
          </a:p>
          <a:p>
            <a:pPr marL="457200" indent="-457200">
              <a:spcBef>
                <a:spcPts val="1000"/>
              </a:spcBef>
              <a:buSzPct val="100000"/>
              <a:buAutoNum type="arabicPeriod"/>
              <a:defRPr sz="1800" b="1">
                <a:solidFill>
                  <a:srgbClr val="FF0000"/>
                </a:solidFill>
                <a:latin typeface="Arial"/>
                <a:ea typeface="Arial"/>
                <a:cs typeface="Arial"/>
                <a:sym typeface="Arial"/>
              </a:defRPr>
            </a:pPr>
            <a:r>
              <a:t>Sky (or ionospheric) wave propagation</a:t>
            </a:r>
          </a:p>
          <a:p>
            <a:pPr marL="457200" indent="-457200">
              <a:spcBef>
                <a:spcPts val="1000"/>
              </a:spcBef>
              <a:buSzPct val="100000"/>
              <a:buAutoNum type="arabicPeriod"/>
              <a:defRPr sz="1800" b="1">
                <a:solidFill>
                  <a:srgbClr val="FF0000"/>
                </a:solidFill>
                <a:latin typeface="Arial"/>
                <a:ea typeface="Arial"/>
                <a:cs typeface="Arial"/>
                <a:sym typeface="Arial"/>
              </a:defRPr>
            </a:pPr>
            <a:r>
              <a:t>Space (or tropospheric) wave propagation</a:t>
            </a:r>
          </a:p>
        </p:txBody>
      </p:sp>
      <p:sp>
        <p:nvSpPr>
          <p:cNvPr id="38" name="Ground wave propagation: (AM Radio waves)"/>
          <p:cNvSpPr txBox="1"/>
          <p:nvPr/>
        </p:nvSpPr>
        <p:spPr>
          <a:xfrm>
            <a:off x="304799" y="2951162"/>
            <a:ext cx="6172202" cy="375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457200" indent="-457200">
              <a:spcBef>
                <a:spcPts val="1200"/>
              </a:spcBef>
              <a:buSzPct val="100000"/>
              <a:buAutoNum type="arabicPeriod"/>
              <a:defRPr sz="2000" b="1">
                <a:solidFill>
                  <a:srgbClr val="6600FF"/>
                </a:solidFill>
                <a:latin typeface="Arial"/>
                <a:ea typeface="Arial"/>
                <a:cs typeface="Arial"/>
                <a:sym typeface="Arial"/>
              </a:defRPr>
            </a:lvl1pPr>
          </a:lstStyle>
          <a:p>
            <a:r>
              <a:t>Ground wave propagation: (AM Radio waves)</a:t>
            </a:r>
          </a:p>
        </p:txBody>
      </p:sp>
      <p:sp>
        <p:nvSpPr>
          <p:cNvPr id="39" name="In ground wave propagation, the radio waves (AM)  travel along the surface of the earth. These waves are called ground waves or surface waves.…"/>
          <p:cNvSpPr txBox="1"/>
          <p:nvPr/>
        </p:nvSpPr>
        <p:spPr>
          <a:xfrm>
            <a:off x="228600" y="3406775"/>
            <a:ext cx="8534400" cy="29922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FF00FF"/>
                </a:solidFill>
                <a:latin typeface="Arial"/>
                <a:ea typeface="Arial"/>
                <a:cs typeface="Arial"/>
                <a:sym typeface="Arial"/>
              </a:defRPr>
            </a:pPr>
            <a:r>
              <a:t>In ground wave propagation, the radio waves (AM)  travel along the surface of the earth. These waves are called ground waves or surface waves.</a:t>
            </a:r>
          </a:p>
          <a:p>
            <a:pPr>
              <a:spcBef>
                <a:spcPts val="1000"/>
              </a:spcBef>
              <a:defRPr sz="1800" b="1">
                <a:solidFill>
                  <a:srgbClr val="009900"/>
                </a:solidFill>
                <a:latin typeface="Arial"/>
                <a:ea typeface="Arial"/>
                <a:cs typeface="Arial"/>
                <a:sym typeface="Arial"/>
              </a:defRPr>
            </a:pPr>
            <a:r>
              <a:t>In fact, these waves are not confined to surface of the earth but are guided along the earth’s surface and they follow the curvature of the earth.</a:t>
            </a:r>
          </a:p>
          <a:p>
            <a:pPr>
              <a:spcBef>
                <a:spcPts val="1000"/>
              </a:spcBef>
              <a:defRPr sz="1800" b="1">
                <a:solidFill>
                  <a:srgbClr val="0000CC"/>
                </a:solidFill>
                <a:latin typeface="Arial"/>
                <a:ea typeface="Arial"/>
                <a:cs typeface="Arial"/>
                <a:sym typeface="Arial"/>
              </a:defRPr>
            </a:pPr>
            <a:r>
              <a:t>The energy of the radio waves decreases as they travel over the surface of the earth due to the conductivity and permittivity of the earth’s surface.</a:t>
            </a:r>
          </a:p>
          <a:p>
            <a:pPr>
              <a:spcBef>
                <a:spcPts val="1000"/>
              </a:spcBef>
              <a:defRPr sz="1800" b="1">
                <a:solidFill>
                  <a:srgbClr val="FF3300"/>
                </a:solidFill>
                <a:latin typeface="Arial"/>
                <a:ea typeface="Arial"/>
                <a:cs typeface="Arial"/>
                <a:sym typeface="Arial"/>
              </a:defRPr>
            </a:pPr>
            <a:r>
              <a:t>Attenuation increases with the increase in frequency.</a:t>
            </a:r>
          </a:p>
          <a:p>
            <a:pPr>
              <a:spcBef>
                <a:spcPts val="1000"/>
              </a:spcBef>
              <a:defRPr sz="1800" b="1">
                <a:solidFill>
                  <a:srgbClr val="990000"/>
                </a:solidFill>
                <a:latin typeface="Arial"/>
                <a:ea typeface="Arial"/>
                <a:cs typeface="Arial"/>
                <a:sym typeface="Arial"/>
              </a:defRPr>
            </a:pPr>
            <a:r>
              <a:t>Therefore, the ground waves are limited to </a:t>
            </a:r>
            <a:r>
              <a:rPr>
                <a:solidFill>
                  <a:srgbClr val="CC00FF"/>
                </a:solidFill>
              </a:rPr>
              <a:t>frequency of 1.5 MHz</a:t>
            </a:r>
            <a:r>
              <a:t>  (1500 kHZ) or </a:t>
            </a:r>
            <a:r>
              <a:rPr>
                <a:solidFill>
                  <a:srgbClr val="CC00FF"/>
                </a:solidFill>
              </a:rPr>
              <a:t>wavelength of 200 m</a:t>
            </a:r>
            <a:r>
              <a:t>.</a:t>
            </a:r>
          </a:p>
        </p:txBody>
      </p:sp>
      <p:sp>
        <p:nvSpPr>
          <p:cNvPr id="40" name="Propagation of Electromagnetic Waves:"/>
          <p:cNvSpPr txBox="1"/>
          <p:nvPr/>
        </p:nvSpPr>
        <p:spPr>
          <a:xfrm>
            <a:off x="76200" y="152401"/>
            <a:ext cx="51054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200"/>
              </a:spcBef>
              <a:defRPr sz="2000" b="1">
                <a:solidFill>
                  <a:srgbClr val="006600"/>
                </a:solidFill>
                <a:latin typeface="Arial"/>
                <a:ea typeface="Arial"/>
                <a:cs typeface="Arial"/>
                <a:sym typeface="Arial"/>
              </a:defRPr>
            </a:lvl1pPr>
          </a:lstStyle>
          <a:p>
            <a:r>
              <a:t>Propagation of Electromagnetic Waves: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100000">
                                          <p:val>
                                            <p:strVal val="#ppt_x"/>
                                          </p:val>
                                        </p:tav>
                                      </p:tavLst>
                                    </p:anim>
                                    <p:anim calcmode="lin" valueType="num">
                                      <p:cBhvr>
                                        <p:cTn id="8" dur="500" fill="hold"/>
                                        <p:tgtEl>
                                          <p:spTgt spid="4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2" nodeType="clickEffect">
                                  <p:stCondLst>
                                    <p:cond delay="0"/>
                                  </p:stCondLst>
                                  <p:iterate>
                                    <p:tmAbs val="0"/>
                                  </p:iterate>
                                  <p:childTnLst>
                                    <p:set>
                                      <p:cBhvr>
                                        <p:cTn id="12" fill="hold"/>
                                        <p:tgtEl>
                                          <p:spTgt spid="36"/>
                                        </p:tgtEl>
                                        <p:attrNameLst>
                                          <p:attrName>style.visibility</p:attrName>
                                        </p:attrNameLst>
                                      </p:cBhvr>
                                      <p:to>
                                        <p:strVal val="visible"/>
                                      </p:to>
                                    </p:set>
                                    <p:animEffect transition="in" filter="wipe(up)">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3" nodeType="clickEffect">
                                  <p:stCondLst>
                                    <p:cond delay="0"/>
                                  </p:stCondLst>
                                  <p:iterate>
                                    <p:tmAbs val="0"/>
                                  </p:iterate>
                                  <p:childTnLst>
                                    <p:set>
                                      <p:cBhvr>
                                        <p:cTn id="17" fill="hold"/>
                                        <p:tgtEl>
                                          <p:spTgt spid="37">
                                            <p:bg/>
                                          </p:spTgt>
                                        </p:tgtEl>
                                        <p:attrNameLst>
                                          <p:attrName>style.visibility</p:attrName>
                                        </p:attrNameLst>
                                      </p:cBhvr>
                                      <p:to>
                                        <p:strVal val="visible"/>
                                      </p:to>
                                    </p:set>
                                    <p:animEffect transition="in" filter="wipe(left)">
                                      <p:cBhvr>
                                        <p:cTn id="18" dur="500"/>
                                        <p:tgtEl>
                                          <p:spTgt spid="37">
                                            <p:bg/>
                                          </p:spTgt>
                                        </p:tgtEl>
                                      </p:cBhvr>
                                    </p:animEffect>
                                  </p:childTnLst>
                                </p:cTn>
                              </p:par>
                              <p:par>
                                <p:cTn id="19" presetID="22" presetClass="entr" presetSubtype="8" fill="hold" grpId="3" nodeType="withEffect">
                                  <p:stCondLst>
                                    <p:cond delay="0"/>
                                  </p:stCondLst>
                                  <p:iterate>
                                    <p:tmAbs val="0"/>
                                  </p:iterate>
                                  <p:childTnLst>
                                    <p:set>
                                      <p:cBhvr>
                                        <p:cTn id="20" fill="hold"/>
                                        <p:tgtEl>
                                          <p:spTgt spid="37">
                                            <p:txEl>
                                              <p:pRg st="0" end="0"/>
                                            </p:txEl>
                                          </p:spTgt>
                                        </p:tgtEl>
                                        <p:attrNameLst>
                                          <p:attrName>style.visibility</p:attrName>
                                        </p:attrNameLst>
                                      </p:cBhvr>
                                      <p:to>
                                        <p:strVal val="visible"/>
                                      </p:to>
                                    </p:set>
                                    <p:animEffect transition="in" filter="wipe(left)">
                                      <p:cBhvr>
                                        <p:cTn id="21" dur="500"/>
                                        <p:tgtEl>
                                          <p:spTgt spid="37">
                                            <p:txEl>
                                              <p:pRg st="0" end="0"/>
                                            </p:txEl>
                                          </p:spTgt>
                                        </p:tgtEl>
                                      </p:cBhvr>
                                    </p:animEffect>
                                  </p:childTnLst>
                                </p:cTn>
                              </p:par>
                            </p:childTnLst>
                          </p:cTn>
                        </p:par>
                        <p:par>
                          <p:cTn id="22" fill="hold">
                            <p:stCondLst>
                              <p:cond delay="500"/>
                            </p:stCondLst>
                            <p:childTnLst>
                              <p:par>
                                <p:cTn id="23" presetID="22" presetClass="entr" presetSubtype="8" fill="hold" grpId="3" nodeType="afterEffect">
                                  <p:stCondLst>
                                    <p:cond delay="0"/>
                                  </p:stCondLst>
                                  <p:iterate>
                                    <p:tmAbs val="0"/>
                                  </p:iterate>
                                  <p:childTnLst>
                                    <p:set>
                                      <p:cBhvr>
                                        <p:cTn id="24" fill="hold"/>
                                        <p:tgtEl>
                                          <p:spTgt spid="37">
                                            <p:txEl>
                                              <p:pRg st="1" end="1"/>
                                            </p:txEl>
                                          </p:spTgt>
                                        </p:tgtEl>
                                        <p:attrNameLst>
                                          <p:attrName>style.visibility</p:attrName>
                                        </p:attrNameLst>
                                      </p:cBhvr>
                                      <p:to>
                                        <p:strVal val="visible"/>
                                      </p:to>
                                    </p:set>
                                    <p:animEffect transition="in" filter="wipe(left)">
                                      <p:cBhvr>
                                        <p:cTn id="25" dur="500"/>
                                        <p:tgtEl>
                                          <p:spTgt spid="3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3" nodeType="clickEffect">
                                  <p:stCondLst>
                                    <p:cond delay="0"/>
                                  </p:stCondLst>
                                  <p:iterate>
                                    <p:tmAbs val="0"/>
                                  </p:iterate>
                                  <p:childTnLst>
                                    <p:set>
                                      <p:cBhvr>
                                        <p:cTn id="29" fill="hold"/>
                                        <p:tgtEl>
                                          <p:spTgt spid="37">
                                            <p:txEl>
                                              <p:pRg st="2" end="2"/>
                                            </p:txEl>
                                          </p:spTgt>
                                        </p:tgtEl>
                                        <p:attrNameLst>
                                          <p:attrName>style.visibility</p:attrName>
                                        </p:attrNameLst>
                                      </p:cBhvr>
                                      <p:to>
                                        <p:strVal val="visible"/>
                                      </p:to>
                                    </p:set>
                                    <p:animEffect transition="in" filter="wipe(left)">
                                      <p:cBhvr>
                                        <p:cTn id="30" dur="500"/>
                                        <p:tgtEl>
                                          <p:spTgt spid="3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4" nodeType="clickEffect">
                                  <p:stCondLst>
                                    <p:cond delay="0"/>
                                  </p:stCondLst>
                                  <p:iterate>
                                    <p:tmAbs val="0"/>
                                  </p:iterate>
                                  <p:childTnLst>
                                    <p:set>
                                      <p:cBhvr>
                                        <p:cTn id="34" fill="hold"/>
                                        <p:tgtEl>
                                          <p:spTgt spid="38"/>
                                        </p:tgtEl>
                                        <p:attrNameLst>
                                          <p:attrName>style.visibility</p:attrName>
                                        </p:attrNameLst>
                                      </p:cBhvr>
                                      <p:to>
                                        <p:strVal val="visible"/>
                                      </p:to>
                                    </p:set>
                                    <p:anim calcmode="lin" valueType="num">
                                      <p:cBhvr>
                                        <p:cTn id="35" dur="500" fill="hold"/>
                                        <p:tgtEl>
                                          <p:spTgt spid="38"/>
                                        </p:tgtEl>
                                        <p:attrNameLst>
                                          <p:attrName>ppt_x</p:attrName>
                                        </p:attrNameLst>
                                      </p:cBhvr>
                                      <p:tavLst>
                                        <p:tav tm="0">
                                          <p:val>
                                            <p:strVal val="#ppt_x"/>
                                          </p:val>
                                        </p:tav>
                                        <p:tav tm="100000">
                                          <p:val>
                                            <p:strVal val="#ppt_x"/>
                                          </p:val>
                                        </p:tav>
                                      </p:tavLst>
                                    </p:anim>
                                    <p:anim calcmode="lin" valueType="num">
                                      <p:cBhvr>
                                        <p:cTn id="36"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5" nodeType="clickEffect">
                                  <p:stCondLst>
                                    <p:cond delay="0"/>
                                  </p:stCondLst>
                                  <p:iterate>
                                    <p:tmAbs val="0"/>
                                  </p:iterate>
                                  <p:childTnLst>
                                    <p:set>
                                      <p:cBhvr>
                                        <p:cTn id="40" fill="hold"/>
                                        <p:tgtEl>
                                          <p:spTgt spid="39">
                                            <p:bg/>
                                          </p:spTgt>
                                        </p:tgtEl>
                                        <p:attrNameLst>
                                          <p:attrName>style.visibility</p:attrName>
                                        </p:attrNameLst>
                                      </p:cBhvr>
                                      <p:to>
                                        <p:strVal val="visible"/>
                                      </p:to>
                                    </p:set>
                                    <p:animEffect transition="in" filter="wipe(left)">
                                      <p:cBhvr>
                                        <p:cTn id="41" dur="500"/>
                                        <p:tgtEl>
                                          <p:spTgt spid="39">
                                            <p:bg/>
                                          </p:spTgt>
                                        </p:tgtEl>
                                      </p:cBhvr>
                                    </p:animEffect>
                                  </p:childTnLst>
                                </p:cTn>
                              </p:par>
                              <p:par>
                                <p:cTn id="42" presetID="22" presetClass="entr" presetSubtype="8" fill="hold" grpId="5" nodeType="withEffect">
                                  <p:stCondLst>
                                    <p:cond delay="0"/>
                                  </p:stCondLst>
                                  <p:iterate>
                                    <p:tmAbs val="0"/>
                                  </p:iterate>
                                  <p:childTnLst>
                                    <p:set>
                                      <p:cBhvr>
                                        <p:cTn id="43" fill="hold"/>
                                        <p:tgtEl>
                                          <p:spTgt spid="39">
                                            <p:txEl>
                                              <p:pRg st="0" end="0"/>
                                            </p:txEl>
                                          </p:spTgt>
                                        </p:tgtEl>
                                        <p:attrNameLst>
                                          <p:attrName>style.visibility</p:attrName>
                                        </p:attrNameLst>
                                      </p:cBhvr>
                                      <p:to>
                                        <p:strVal val="visible"/>
                                      </p:to>
                                    </p:set>
                                    <p:animEffect transition="in" filter="wipe(left)">
                                      <p:cBhvr>
                                        <p:cTn id="44" dur="500"/>
                                        <p:tgtEl>
                                          <p:spTgt spid="39">
                                            <p:txEl>
                                              <p:pRg st="0" end="0"/>
                                            </p:txEl>
                                          </p:spTgt>
                                        </p:tgtEl>
                                      </p:cBhvr>
                                    </p:animEffect>
                                  </p:childTnLst>
                                </p:cTn>
                              </p:par>
                            </p:childTnLst>
                          </p:cTn>
                        </p:par>
                        <p:par>
                          <p:cTn id="45" fill="hold">
                            <p:stCondLst>
                              <p:cond delay="500"/>
                            </p:stCondLst>
                            <p:childTnLst>
                              <p:par>
                                <p:cTn id="46" presetID="22" presetClass="entr" presetSubtype="8" fill="hold" grpId="5" nodeType="afterEffect">
                                  <p:stCondLst>
                                    <p:cond delay="0"/>
                                  </p:stCondLst>
                                  <p:iterate>
                                    <p:tmAbs val="0"/>
                                  </p:iterate>
                                  <p:childTnLst>
                                    <p:set>
                                      <p:cBhvr>
                                        <p:cTn id="47" fill="hold"/>
                                        <p:tgtEl>
                                          <p:spTgt spid="39">
                                            <p:txEl>
                                              <p:pRg st="1" end="1"/>
                                            </p:txEl>
                                          </p:spTgt>
                                        </p:tgtEl>
                                        <p:attrNameLst>
                                          <p:attrName>style.visibility</p:attrName>
                                        </p:attrNameLst>
                                      </p:cBhvr>
                                      <p:to>
                                        <p:strVal val="visible"/>
                                      </p:to>
                                    </p:set>
                                    <p:animEffect transition="in" filter="wipe(left)">
                                      <p:cBhvr>
                                        <p:cTn id="48" dur="500"/>
                                        <p:tgtEl>
                                          <p:spTgt spid="39">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5" nodeType="clickEffect">
                                  <p:stCondLst>
                                    <p:cond delay="0"/>
                                  </p:stCondLst>
                                  <p:iterate>
                                    <p:tmAbs val="0"/>
                                  </p:iterate>
                                  <p:childTnLst>
                                    <p:set>
                                      <p:cBhvr>
                                        <p:cTn id="52" fill="hold"/>
                                        <p:tgtEl>
                                          <p:spTgt spid="39">
                                            <p:txEl>
                                              <p:pRg st="2" end="2"/>
                                            </p:txEl>
                                          </p:spTgt>
                                        </p:tgtEl>
                                        <p:attrNameLst>
                                          <p:attrName>style.visibility</p:attrName>
                                        </p:attrNameLst>
                                      </p:cBhvr>
                                      <p:to>
                                        <p:strVal val="visible"/>
                                      </p:to>
                                    </p:set>
                                    <p:animEffect transition="in" filter="wipe(left)">
                                      <p:cBhvr>
                                        <p:cTn id="53" dur="500"/>
                                        <p:tgtEl>
                                          <p:spTgt spid="39">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5" nodeType="clickEffect">
                                  <p:stCondLst>
                                    <p:cond delay="0"/>
                                  </p:stCondLst>
                                  <p:iterate>
                                    <p:tmAbs val="0"/>
                                  </p:iterate>
                                  <p:childTnLst>
                                    <p:set>
                                      <p:cBhvr>
                                        <p:cTn id="57" fill="hold"/>
                                        <p:tgtEl>
                                          <p:spTgt spid="39">
                                            <p:txEl>
                                              <p:pRg st="3" end="3"/>
                                            </p:txEl>
                                          </p:spTgt>
                                        </p:tgtEl>
                                        <p:attrNameLst>
                                          <p:attrName>style.visibility</p:attrName>
                                        </p:attrNameLst>
                                      </p:cBhvr>
                                      <p:to>
                                        <p:strVal val="visible"/>
                                      </p:to>
                                    </p:set>
                                    <p:animEffect transition="in" filter="wipe(left)">
                                      <p:cBhvr>
                                        <p:cTn id="58" dur="500"/>
                                        <p:tgtEl>
                                          <p:spTgt spid="39">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5" nodeType="clickEffect">
                                  <p:stCondLst>
                                    <p:cond delay="0"/>
                                  </p:stCondLst>
                                  <p:iterate>
                                    <p:tmAbs val="0"/>
                                  </p:iterate>
                                  <p:childTnLst>
                                    <p:set>
                                      <p:cBhvr>
                                        <p:cTn id="62" fill="hold"/>
                                        <p:tgtEl>
                                          <p:spTgt spid="39">
                                            <p:txEl>
                                              <p:pRg st="4" end="4"/>
                                            </p:txEl>
                                          </p:spTgt>
                                        </p:tgtEl>
                                        <p:attrNameLst>
                                          <p:attrName>style.visibility</p:attrName>
                                        </p:attrNameLst>
                                      </p:cBhvr>
                                      <p:to>
                                        <p:strVal val="visible"/>
                                      </p:to>
                                    </p:set>
                                    <p:animEffect transition="in" filter="wipe(left)">
                                      <p:cBhvr>
                                        <p:cTn id="63" dur="500"/>
                                        <p:tgtEl>
                                          <p:spTgt spid="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2" animBg="1" advAuto="0"/>
      <p:bldP spid="37" grpId="3" build="p" bldLvl="5" animBg="1" advAuto="0"/>
      <p:bldP spid="38" grpId="4" animBg="1" advAuto="0"/>
      <p:bldP spid="39" grpId="5" build="p" bldLvl="5" animBg="1" advAuto="0"/>
      <p:bldP spid="40"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Earth"/>
          <p:cNvSpPr txBox="1"/>
          <p:nvPr/>
        </p:nvSpPr>
        <p:spPr>
          <a:xfrm>
            <a:off x="6477000" y="4572000"/>
            <a:ext cx="990600" cy="4370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400"/>
              </a:spcBef>
              <a:defRPr b="1">
                <a:solidFill>
                  <a:srgbClr val="0000FF"/>
                </a:solidFill>
                <a:latin typeface="Arial"/>
                <a:ea typeface="Arial"/>
                <a:cs typeface="Arial"/>
                <a:sym typeface="Arial"/>
              </a:defRPr>
            </a:lvl1pPr>
          </a:lstStyle>
          <a:p>
            <a:r>
              <a:t>Earth</a:t>
            </a:r>
          </a:p>
        </p:txBody>
      </p:sp>
      <p:sp>
        <p:nvSpPr>
          <p:cNvPr id="43" name="Ground waves progress along the surface of the earth and must be vertically polarised to prevent from short-circuiting the electric component.…"/>
          <p:cNvSpPr txBox="1"/>
          <p:nvPr/>
        </p:nvSpPr>
        <p:spPr>
          <a:xfrm>
            <a:off x="304800" y="152399"/>
            <a:ext cx="8610600" cy="1563511"/>
          </a:xfrm>
          <a:prstGeom prst="rect">
            <a:avLst/>
          </a:prstGeom>
          <a:ln w="19050">
            <a:solidFill>
              <a:srgbClr val="0000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CC00FF"/>
                </a:solidFill>
                <a:latin typeface="Arial"/>
                <a:ea typeface="Arial"/>
                <a:cs typeface="Arial"/>
                <a:sym typeface="Arial"/>
              </a:defRPr>
            </a:pPr>
            <a:r>
              <a:t>Ground waves progress along the surface of the earth and must be vertically polarised to prevent from short-circuiting the electric component.</a:t>
            </a:r>
          </a:p>
          <a:p>
            <a:pPr>
              <a:spcBef>
                <a:spcPts val="1000"/>
              </a:spcBef>
              <a:defRPr sz="1800" b="1">
                <a:solidFill>
                  <a:srgbClr val="CC6600"/>
                </a:solidFill>
                <a:latin typeface="Arial"/>
                <a:ea typeface="Arial"/>
                <a:cs typeface="Arial"/>
                <a:sym typeface="Arial"/>
              </a:defRPr>
            </a:pPr>
            <a:r>
              <a:t>A wave induces currents in the earth over which it passes and thus loses some energy by absorption.  This is made up by energy diffracted downward from the upper portions of the wavefront.</a:t>
            </a:r>
          </a:p>
        </p:txBody>
      </p:sp>
      <p:sp>
        <p:nvSpPr>
          <p:cNvPr id="44" name="Another way of attenuation is due to diffraction and gradual tilting of the wavefront.…"/>
          <p:cNvSpPr/>
          <p:nvPr/>
        </p:nvSpPr>
        <p:spPr>
          <a:xfrm>
            <a:off x="304800" y="1828800"/>
            <a:ext cx="3886200" cy="4636910"/>
          </a:xfrm>
          <a:prstGeom prst="rect">
            <a:avLst/>
          </a:prstGeom>
          <a:ln w="19050">
            <a:solidFill>
              <a:srgbClr val="0000CC"/>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800" b="1">
                <a:solidFill>
                  <a:srgbClr val="0000CC"/>
                </a:solidFill>
                <a:latin typeface="Arial"/>
                <a:ea typeface="Arial"/>
                <a:cs typeface="Arial"/>
                <a:sym typeface="Arial"/>
              </a:defRPr>
            </a:pPr>
            <a:r>
              <a:t>Another way of attenuation is due to diffraction and gradual tilting of the wavefront.  </a:t>
            </a:r>
          </a:p>
          <a:p>
            <a:pPr>
              <a:defRPr sz="1800" b="1">
                <a:solidFill>
                  <a:srgbClr val="FF00FF"/>
                </a:solidFill>
                <a:latin typeface="Arial"/>
                <a:ea typeface="Arial"/>
                <a:cs typeface="Arial"/>
                <a:sym typeface="Arial"/>
              </a:defRPr>
            </a:pPr>
            <a:r>
              <a:t>The increasing tilt of the wavefront causes greater short-circuiting of electric field components of the wave.  </a:t>
            </a:r>
          </a:p>
          <a:p>
            <a:pPr>
              <a:defRPr sz="1800" b="1">
                <a:solidFill>
                  <a:srgbClr val="993300"/>
                </a:solidFill>
                <a:latin typeface="Arial"/>
                <a:ea typeface="Arial"/>
                <a:cs typeface="Arial"/>
                <a:sym typeface="Arial"/>
              </a:defRPr>
            </a:pPr>
            <a:r>
              <a:t>Eventually, at some distance from the antenna, the wave “lies down and dies”.</a:t>
            </a:r>
          </a:p>
          <a:p>
            <a:pPr>
              <a:defRPr sz="1800" b="1">
                <a:solidFill>
                  <a:srgbClr val="339933"/>
                </a:solidFill>
                <a:latin typeface="Arial"/>
                <a:ea typeface="Arial"/>
                <a:cs typeface="Arial"/>
                <a:sym typeface="Arial"/>
              </a:defRPr>
            </a:pPr>
            <a:r>
              <a:t>The maximum range of a transmitter depends on its frequency as well as its power.</a:t>
            </a:r>
          </a:p>
          <a:p>
            <a:pPr>
              <a:defRPr sz="1800" b="1">
                <a:solidFill>
                  <a:srgbClr val="9933FF"/>
                </a:solidFill>
                <a:latin typeface="Arial"/>
                <a:ea typeface="Arial"/>
                <a:cs typeface="Arial"/>
                <a:sym typeface="Arial"/>
              </a:defRPr>
            </a:pPr>
            <a:r>
              <a:t>In MF band, the range can not be increased only by increasing its power because propagation is definitely limited by its tilt.</a:t>
            </a:r>
          </a:p>
        </p:txBody>
      </p:sp>
      <p:grpSp>
        <p:nvGrpSpPr>
          <p:cNvPr id="47" name="Group"/>
          <p:cNvGrpSpPr/>
          <p:nvPr/>
        </p:nvGrpSpPr>
        <p:grpSpPr>
          <a:xfrm>
            <a:off x="5333998" y="2438399"/>
            <a:ext cx="2667004" cy="685804"/>
            <a:chOff x="0" y="0"/>
            <a:chExt cx="2667002" cy="685802"/>
          </a:xfrm>
        </p:grpSpPr>
        <p:sp>
          <p:nvSpPr>
            <p:cNvPr id="45" name="Line"/>
            <p:cNvSpPr/>
            <p:nvPr/>
          </p:nvSpPr>
          <p:spPr>
            <a:xfrm>
              <a:off x="-1" y="685802"/>
              <a:ext cx="2590803" cy="1"/>
            </a:xfrm>
            <a:prstGeom prst="line">
              <a:avLst/>
            </a:prstGeom>
            <a:noFill/>
            <a:ln w="28575" cap="flat">
              <a:solidFill>
                <a:srgbClr val="9900CC"/>
              </a:solidFill>
              <a:prstDash val="solid"/>
              <a:round/>
              <a:tailEnd type="triangle" w="med" len="med"/>
            </a:ln>
            <a:effectLst/>
          </p:spPr>
          <p:txBody>
            <a:bodyPr wrap="square" lIns="45718" tIns="45718" rIns="45718" bIns="45718" numCol="1" anchor="t">
              <a:noAutofit/>
            </a:bodyPr>
            <a:lstStyle/>
            <a:p>
              <a:endParaRPr/>
            </a:p>
          </p:txBody>
        </p:sp>
        <p:sp>
          <p:nvSpPr>
            <p:cNvPr id="46" name="Direction of propagation of wave"/>
            <p:cNvSpPr txBox="1"/>
            <p:nvPr/>
          </p:nvSpPr>
          <p:spPr>
            <a:xfrm>
              <a:off x="152400" y="0"/>
              <a:ext cx="2514603" cy="6173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spcBef>
                  <a:spcPts val="1000"/>
                </a:spcBef>
                <a:defRPr sz="1800" b="1">
                  <a:solidFill>
                    <a:srgbClr val="9900CC"/>
                  </a:solidFill>
                  <a:latin typeface="Arial"/>
                  <a:ea typeface="Arial"/>
                  <a:cs typeface="Arial"/>
                  <a:sym typeface="Arial"/>
                </a:defRPr>
              </a:lvl1pPr>
            </a:lstStyle>
            <a:p>
              <a:r>
                <a:t>Direction of propagation of wave</a:t>
              </a:r>
            </a:p>
          </p:txBody>
        </p:sp>
      </p:grpSp>
      <p:sp>
        <p:nvSpPr>
          <p:cNvPr id="48" name="Line"/>
          <p:cNvSpPr/>
          <p:nvPr/>
        </p:nvSpPr>
        <p:spPr>
          <a:xfrm flipH="1" flipV="1">
            <a:off x="5257798" y="4495798"/>
            <a:ext cx="381002" cy="228602"/>
          </a:xfrm>
          <a:prstGeom prst="line">
            <a:avLst/>
          </a:prstGeom>
          <a:ln w="28575">
            <a:solidFill>
              <a:srgbClr val="9900CC"/>
            </a:solidFill>
            <a:prstDash val="sysDot"/>
          </a:ln>
        </p:spPr>
        <p:txBody>
          <a:bodyPr lIns="45718" tIns="45718" rIns="45718" bIns="45718"/>
          <a:lstStyle/>
          <a:p>
            <a:endParaRPr/>
          </a:p>
        </p:txBody>
      </p:sp>
      <p:sp>
        <p:nvSpPr>
          <p:cNvPr id="49" name="Line"/>
          <p:cNvSpPr/>
          <p:nvPr/>
        </p:nvSpPr>
        <p:spPr>
          <a:xfrm flipH="1" flipV="1">
            <a:off x="5867398" y="3962398"/>
            <a:ext cx="228602" cy="304802"/>
          </a:xfrm>
          <a:prstGeom prst="line">
            <a:avLst/>
          </a:prstGeom>
          <a:ln w="28575">
            <a:solidFill>
              <a:srgbClr val="9900CC"/>
            </a:solidFill>
            <a:prstDash val="sysDot"/>
          </a:ln>
        </p:spPr>
        <p:txBody>
          <a:bodyPr lIns="45718" tIns="45718" rIns="45718" bIns="45718"/>
          <a:lstStyle/>
          <a:p>
            <a:endParaRPr/>
          </a:p>
        </p:txBody>
      </p:sp>
      <p:sp>
        <p:nvSpPr>
          <p:cNvPr id="50" name="Line"/>
          <p:cNvSpPr/>
          <p:nvPr/>
        </p:nvSpPr>
        <p:spPr>
          <a:xfrm flipV="1">
            <a:off x="6934200" y="3733798"/>
            <a:ext cx="0" cy="304802"/>
          </a:xfrm>
          <a:prstGeom prst="line">
            <a:avLst/>
          </a:prstGeom>
          <a:ln w="28575">
            <a:solidFill>
              <a:srgbClr val="9900CC"/>
            </a:solidFill>
            <a:prstDash val="sysDot"/>
          </a:ln>
        </p:spPr>
        <p:txBody>
          <a:bodyPr lIns="45718" tIns="45718" rIns="45718" bIns="45718"/>
          <a:lstStyle/>
          <a:p>
            <a:endParaRPr/>
          </a:p>
        </p:txBody>
      </p:sp>
      <p:sp>
        <p:nvSpPr>
          <p:cNvPr id="51" name="Line"/>
          <p:cNvSpPr/>
          <p:nvPr/>
        </p:nvSpPr>
        <p:spPr>
          <a:xfrm flipV="1">
            <a:off x="7543799" y="3886198"/>
            <a:ext cx="152402" cy="304802"/>
          </a:xfrm>
          <a:prstGeom prst="line">
            <a:avLst/>
          </a:prstGeom>
          <a:ln w="28575">
            <a:solidFill>
              <a:srgbClr val="9900CC"/>
            </a:solidFill>
            <a:prstDash val="sysDot"/>
          </a:ln>
        </p:spPr>
        <p:txBody>
          <a:bodyPr lIns="45718" tIns="45718" rIns="45718" bIns="45718"/>
          <a:lstStyle/>
          <a:p>
            <a:endParaRPr/>
          </a:p>
        </p:txBody>
      </p:sp>
      <p:sp>
        <p:nvSpPr>
          <p:cNvPr id="52" name="Line"/>
          <p:cNvSpPr/>
          <p:nvPr/>
        </p:nvSpPr>
        <p:spPr>
          <a:xfrm flipV="1">
            <a:off x="8077200" y="4419598"/>
            <a:ext cx="228602" cy="228602"/>
          </a:xfrm>
          <a:prstGeom prst="line">
            <a:avLst/>
          </a:prstGeom>
          <a:ln w="28575">
            <a:solidFill>
              <a:srgbClr val="9900CC"/>
            </a:solidFill>
            <a:prstDash val="sysDot"/>
          </a:ln>
        </p:spPr>
        <p:txBody>
          <a:bodyPr lIns="45718" tIns="45718" rIns="45718" bIns="45718"/>
          <a:lstStyle/>
          <a:p>
            <a:endParaRPr/>
          </a:p>
        </p:txBody>
      </p:sp>
      <p:sp>
        <p:nvSpPr>
          <p:cNvPr id="53" name="Line"/>
          <p:cNvSpPr/>
          <p:nvPr/>
        </p:nvSpPr>
        <p:spPr>
          <a:xfrm flipH="1" flipV="1">
            <a:off x="5029198" y="4114798"/>
            <a:ext cx="609602" cy="609602"/>
          </a:xfrm>
          <a:prstGeom prst="line">
            <a:avLst/>
          </a:prstGeom>
          <a:ln w="28575">
            <a:solidFill>
              <a:srgbClr val="FF6600"/>
            </a:solidFill>
          </a:ln>
        </p:spPr>
        <p:txBody>
          <a:bodyPr lIns="45718" tIns="45718" rIns="45718" bIns="45718"/>
          <a:lstStyle/>
          <a:p>
            <a:endParaRPr/>
          </a:p>
        </p:txBody>
      </p:sp>
      <p:sp>
        <p:nvSpPr>
          <p:cNvPr id="54" name="Line"/>
          <p:cNvSpPr/>
          <p:nvPr/>
        </p:nvSpPr>
        <p:spPr>
          <a:xfrm flipH="1" flipV="1">
            <a:off x="5867398" y="3428999"/>
            <a:ext cx="228602" cy="838201"/>
          </a:xfrm>
          <a:prstGeom prst="line">
            <a:avLst/>
          </a:prstGeom>
          <a:ln w="28575">
            <a:solidFill>
              <a:srgbClr val="FF6600"/>
            </a:solidFill>
          </a:ln>
        </p:spPr>
        <p:txBody>
          <a:bodyPr lIns="45718" tIns="45718" rIns="45718" bIns="45718"/>
          <a:lstStyle/>
          <a:p>
            <a:endParaRPr/>
          </a:p>
        </p:txBody>
      </p:sp>
      <p:sp>
        <p:nvSpPr>
          <p:cNvPr id="55" name="Line"/>
          <p:cNvSpPr/>
          <p:nvPr/>
        </p:nvSpPr>
        <p:spPr>
          <a:xfrm>
            <a:off x="8077200" y="4648200"/>
            <a:ext cx="838201" cy="0"/>
          </a:xfrm>
          <a:prstGeom prst="line">
            <a:avLst/>
          </a:prstGeom>
          <a:ln w="28575">
            <a:solidFill>
              <a:srgbClr val="FF6600"/>
            </a:solidFill>
          </a:ln>
        </p:spPr>
        <p:txBody>
          <a:bodyPr lIns="45718" tIns="45718" rIns="45718" bIns="45718"/>
          <a:lstStyle/>
          <a:p>
            <a:endParaRPr/>
          </a:p>
        </p:txBody>
      </p:sp>
      <p:sp>
        <p:nvSpPr>
          <p:cNvPr id="56" name="Line"/>
          <p:cNvSpPr/>
          <p:nvPr/>
        </p:nvSpPr>
        <p:spPr>
          <a:xfrm flipV="1">
            <a:off x="7543800" y="3809998"/>
            <a:ext cx="838201" cy="381003"/>
          </a:xfrm>
          <a:prstGeom prst="line">
            <a:avLst/>
          </a:prstGeom>
          <a:ln w="28575">
            <a:solidFill>
              <a:srgbClr val="FF6600"/>
            </a:solidFill>
          </a:ln>
        </p:spPr>
        <p:txBody>
          <a:bodyPr lIns="45718" tIns="45718" rIns="45718" bIns="45718"/>
          <a:lstStyle/>
          <a:p>
            <a:endParaRPr/>
          </a:p>
        </p:txBody>
      </p:sp>
      <p:sp>
        <p:nvSpPr>
          <p:cNvPr id="57" name="T"/>
          <p:cNvSpPr txBox="1"/>
          <p:nvPr/>
        </p:nvSpPr>
        <p:spPr>
          <a:xfrm>
            <a:off x="4343400" y="4724400"/>
            <a:ext cx="381000" cy="4370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400"/>
              </a:spcBef>
              <a:defRPr b="1">
                <a:solidFill>
                  <a:schemeClr val="accent2"/>
                </a:solidFill>
                <a:latin typeface="Arial"/>
                <a:ea typeface="Arial"/>
                <a:cs typeface="Arial"/>
                <a:sym typeface="Arial"/>
              </a:defRPr>
            </a:lvl1pPr>
          </a:lstStyle>
          <a:p>
            <a:r>
              <a:t>T</a:t>
            </a:r>
          </a:p>
        </p:txBody>
      </p:sp>
      <p:grpSp>
        <p:nvGrpSpPr>
          <p:cNvPr id="60" name="Group"/>
          <p:cNvGrpSpPr/>
          <p:nvPr/>
        </p:nvGrpSpPr>
        <p:grpSpPr>
          <a:xfrm>
            <a:off x="5257798" y="3733797"/>
            <a:ext cx="2819402" cy="2209804"/>
            <a:chOff x="0" y="0"/>
            <a:chExt cx="2819401" cy="2209803"/>
          </a:xfrm>
        </p:grpSpPr>
        <p:sp>
          <p:nvSpPr>
            <p:cNvPr id="58" name="Line"/>
            <p:cNvSpPr/>
            <p:nvPr/>
          </p:nvSpPr>
          <p:spPr>
            <a:xfrm flipH="1" flipV="1">
              <a:off x="-1" y="609600"/>
              <a:ext cx="2819402" cy="1600202"/>
            </a:xfrm>
            <a:prstGeom prst="line">
              <a:avLst/>
            </a:prstGeom>
            <a:noFill/>
            <a:ln w="12700" cap="flat">
              <a:solidFill>
                <a:srgbClr val="006600"/>
              </a:solidFill>
              <a:prstDash val="sysDot"/>
              <a:round/>
              <a:tailEnd type="triangle" w="med" len="med"/>
            </a:ln>
            <a:effectLst/>
          </p:spPr>
          <p:txBody>
            <a:bodyPr wrap="square" lIns="45718" tIns="45718" rIns="45718" bIns="45718" numCol="1" anchor="t">
              <a:noAutofit/>
            </a:bodyPr>
            <a:lstStyle/>
            <a:p>
              <a:endParaRPr/>
            </a:p>
          </p:txBody>
        </p:sp>
        <p:sp>
          <p:nvSpPr>
            <p:cNvPr id="59" name="Line"/>
            <p:cNvSpPr/>
            <p:nvPr/>
          </p:nvSpPr>
          <p:spPr>
            <a:xfrm flipH="1" flipV="1">
              <a:off x="685799" y="-1"/>
              <a:ext cx="2133602" cy="2209804"/>
            </a:xfrm>
            <a:prstGeom prst="line">
              <a:avLst/>
            </a:prstGeom>
            <a:noFill/>
            <a:ln w="12700" cap="flat">
              <a:solidFill>
                <a:srgbClr val="006600"/>
              </a:solidFill>
              <a:prstDash val="sysDot"/>
              <a:round/>
              <a:tailEnd type="triangle" w="med" len="med"/>
            </a:ln>
            <a:effectLst/>
          </p:spPr>
          <p:txBody>
            <a:bodyPr wrap="square" lIns="45718" tIns="45718" rIns="45718" bIns="45718" numCol="1" anchor="t">
              <a:noAutofit/>
            </a:bodyPr>
            <a:lstStyle/>
            <a:p>
              <a:endParaRPr/>
            </a:p>
          </p:txBody>
        </p:sp>
      </p:grpSp>
      <p:sp>
        <p:nvSpPr>
          <p:cNvPr id="61" name="Successive Wavefronts"/>
          <p:cNvSpPr txBox="1"/>
          <p:nvPr/>
        </p:nvSpPr>
        <p:spPr>
          <a:xfrm>
            <a:off x="7239000" y="5867401"/>
            <a:ext cx="1524000"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000"/>
              </a:spcBef>
              <a:defRPr sz="1800" b="1">
                <a:solidFill>
                  <a:srgbClr val="FF6600"/>
                </a:solidFill>
                <a:latin typeface="Arial"/>
                <a:ea typeface="Arial"/>
                <a:cs typeface="Arial"/>
                <a:sym typeface="Arial"/>
              </a:defRPr>
            </a:lvl1pPr>
          </a:lstStyle>
          <a:p>
            <a:r>
              <a:t>Successive Wavefronts</a:t>
            </a:r>
          </a:p>
        </p:txBody>
      </p:sp>
      <p:sp>
        <p:nvSpPr>
          <p:cNvPr id="62" name="Line"/>
          <p:cNvSpPr/>
          <p:nvPr/>
        </p:nvSpPr>
        <p:spPr>
          <a:xfrm flipV="1">
            <a:off x="6934199" y="3276598"/>
            <a:ext cx="457202" cy="762002"/>
          </a:xfrm>
          <a:prstGeom prst="line">
            <a:avLst/>
          </a:prstGeom>
          <a:ln w="28575">
            <a:solidFill>
              <a:srgbClr val="FF6600"/>
            </a:solidFill>
          </a:ln>
        </p:spPr>
        <p:txBody>
          <a:bodyPr lIns="45718" tIns="45718" rIns="45718" bIns="45718"/>
          <a:lstStyle/>
          <a:p>
            <a:endParaRPr/>
          </a:p>
        </p:txBody>
      </p:sp>
      <p:grpSp>
        <p:nvGrpSpPr>
          <p:cNvPr id="65" name="Group"/>
          <p:cNvGrpSpPr/>
          <p:nvPr/>
        </p:nvGrpSpPr>
        <p:grpSpPr>
          <a:xfrm>
            <a:off x="6858000" y="3473448"/>
            <a:ext cx="320676" cy="369052"/>
            <a:chOff x="0" y="0"/>
            <a:chExt cx="320675" cy="369051"/>
          </a:xfrm>
        </p:grpSpPr>
        <p:sp>
          <p:nvSpPr>
            <p:cNvPr id="63" name="Line"/>
            <p:cNvSpPr/>
            <p:nvPr/>
          </p:nvSpPr>
          <p:spPr>
            <a:xfrm rot="16200000">
              <a:off x="136150" y="276600"/>
              <a:ext cx="32501" cy="152401"/>
            </a:xfrm>
            <a:custGeom>
              <a:avLst/>
              <a:gdLst/>
              <a:ahLst/>
              <a:cxnLst>
                <a:cxn ang="0">
                  <a:pos x="wd2" y="hd2"/>
                </a:cxn>
                <a:cxn ang="5400000">
                  <a:pos x="wd2" y="hd2"/>
                </a:cxn>
                <a:cxn ang="10800000">
                  <a:pos x="wd2" y="hd2"/>
                </a:cxn>
                <a:cxn ang="16200000">
                  <a:pos x="wd2" y="hd2"/>
                </a:cxn>
              </a:cxnLst>
              <a:rect l="0" t="0" r="r" b="b"/>
              <a:pathLst>
                <a:path w="16186" h="21600" extrusionOk="0">
                  <a:moveTo>
                    <a:pt x="0" y="0"/>
                  </a:moveTo>
                  <a:cubicBezTo>
                    <a:pt x="19822" y="6243"/>
                    <a:pt x="21600" y="14893"/>
                    <a:pt x="4441" y="21600"/>
                  </a:cubicBezTo>
                </a:path>
              </a:pathLst>
            </a:custGeom>
            <a:noFill/>
            <a:ln w="28575" cap="flat">
              <a:solidFill>
                <a:srgbClr val="FF0000"/>
              </a:solidFill>
              <a:prstDash val="solid"/>
              <a:round/>
            </a:ln>
            <a:effectLst/>
          </p:spPr>
          <p:txBody>
            <a:bodyPr wrap="square" lIns="45718" tIns="45718" rIns="45718" bIns="45718" numCol="1" anchor="ctr">
              <a:noAutofit/>
            </a:bodyPr>
            <a:lstStyle/>
            <a:p>
              <a:pPr>
                <a:defRPr>
                  <a:latin typeface="+mn-lt"/>
                  <a:ea typeface="+mn-ea"/>
                  <a:cs typeface="+mn-cs"/>
                  <a:sym typeface="Times New Roman"/>
                </a:defRPr>
              </a:pPr>
              <a:endParaRPr/>
            </a:p>
          </p:txBody>
        </p:sp>
        <p:sp>
          <p:nvSpPr>
            <p:cNvPr id="64" name="θ"/>
            <p:cNvSpPr txBox="1"/>
            <p:nvPr/>
          </p:nvSpPr>
          <p:spPr>
            <a:xfrm>
              <a:off x="0" y="-1"/>
              <a:ext cx="320676" cy="3133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spcBef>
                  <a:spcPts val="900"/>
                </a:spcBef>
                <a:defRPr sz="1600" b="1">
                  <a:solidFill>
                    <a:srgbClr val="FF0000"/>
                  </a:solidFill>
                  <a:latin typeface="Arial"/>
                  <a:ea typeface="Arial"/>
                  <a:cs typeface="Arial"/>
                  <a:sym typeface="Arial"/>
                </a:defRPr>
              </a:lvl1pPr>
            </a:lstStyle>
            <a:p>
              <a:r>
                <a:t>θ</a:t>
              </a:r>
            </a:p>
          </p:txBody>
        </p:sp>
      </p:grpSp>
      <p:sp>
        <p:nvSpPr>
          <p:cNvPr id="66" name="θ – Angle of diffraction"/>
          <p:cNvSpPr txBox="1"/>
          <p:nvPr/>
        </p:nvSpPr>
        <p:spPr>
          <a:xfrm>
            <a:off x="5334000" y="5867401"/>
            <a:ext cx="1524000"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1000"/>
              </a:spcBef>
              <a:defRPr sz="1800" b="1">
                <a:solidFill>
                  <a:srgbClr val="FF0000"/>
                </a:solidFill>
                <a:latin typeface="Arial"/>
                <a:ea typeface="Arial"/>
                <a:cs typeface="Arial"/>
                <a:sym typeface="Arial"/>
              </a:defRPr>
            </a:lvl1pPr>
          </a:lstStyle>
          <a:p>
            <a:r>
              <a:t>θ – Angle of diffraction</a:t>
            </a:r>
          </a:p>
        </p:txBody>
      </p:sp>
      <p:grpSp>
        <p:nvGrpSpPr>
          <p:cNvPr id="70" name="Group"/>
          <p:cNvGrpSpPr/>
          <p:nvPr/>
        </p:nvGrpSpPr>
        <p:grpSpPr>
          <a:xfrm>
            <a:off x="4483939" y="4678138"/>
            <a:ext cx="1082068" cy="401550"/>
            <a:chOff x="0" y="0"/>
            <a:chExt cx="1082067" cy="401549"/>
          </a:xfrm>
        </p:grpSpPr>
        <p:sp>
          <p:nvSpPr>
            <p:cNvPr id="67" name="Line"/>
            <p:cNvSpPr/>
            <p:nvPr/>
          </p:nvSpPr>
          <p:spPr>
            <a:xfrm>
              <a:off x="0" y="0"/>
              <a:ext cx="1082068" cy="245158"/>
            </a:xfrm>
            <a:prstGeom prst="line">
              <a:avLst/>
            </a:prstGeom>
            <a:noFill/>
            <a:ln w="28575" cap="flat">
              <a:solidFill>
                <a:schemeClr val="accent2"/>
              </a:solidFill>
              <a:prstDash val="solid"/>
              <a:round/>
            </a:ln>
            <a:effectLst/>
          </p:spPr>
          <p:txBody>
            <a:bodyPr wrap="square" lIns="45718" tIns="45718" rIns="45718" bIns="45718" numCol="1" anchor="t">
              <a:noAutofit/>
            </a:bodyPr>
            <a:lstStyle/>
            <a:p>
              <a:endParaRPr/>
            </a:p>
          </p:txBody>
        </p:sp>
        <p:sp>
          <p:nvSpPr>
            <p:cNvPr id="68" name="Line"/>
            <p:cNvSpPr/>
            <p:nvPr/>
          </p:nvSpPr>
          <p:spPr>
            <a:xfrm flipH="1" flipV="1">
              <a:off x="0" y="0"/>
              <a:ext cx="1010211" cy="325467"/>
            </a:xfrm>
            <a:prstGeom prst="line">
              <a:avLst/>
            </a:prstGeom>
            <a:noFill/>
            <a:ln w="28575" cap="flat">
              <a:solidFill>
                <a:srgbClr val="0000CC"/>
              </a:solidFill>
              <a:prstDash val="solid"/>
              <a:round/>
            </a:ln>
            <a:effectLst/>
          </p:spPr>
          <p:txBody>
            <a:bodyPr wrap="square" lIns="45718" tIns="45718" rIns="45718" bIns="45718" numCol="1" anchor="t">
              <a:noAutofit/>
            </a:bodyPr>
            <a:lstStyle/>
            <a:p>
              <a:endParaRPr/>
            </a:p>
          </p:txBody>
        </p:sp>
        <p:sp>
          <p:nvSpPr>
            <p:cNvPr id="69" name="Line"/>
            <p:cNvSpPr/>
            <p:nvPr/>
          </p:nvSpPr>
          <p:spPr>
            <a:xfrm>
              <a:off x="-1" y="-1"/>
              <a:ext cx="1014439" cy="401551"/>
            </a:xfrm>
            <a:prstGeom prst="line">
              <a:avLst/>
            </a:prstGeom>
            <a:noFill/>
            <a:ln w="28575" cap="flat">
              <a:solidFill>
                <a:schemeClr val="accent2"/>
              </a:solidFill>
              <a:prstDash val="solid"/>
              <a:round/>
            </a:ln>
            <a:effectLst/>
          </p:spPr>
          <p:txBody>
            <a:bodyPr wrap="square" lIns="45718" tIns="45718" rIns="45718" bIns="45718" numCol="1" anchor="t">
              <a:noAutofit/>
            </a:bodyPr>
            <a:lstStyle/>
            <a:p>
              <a:endParaRPr/>
            </a:p>
          </p:txBody>
        </p:sp>
      </p:grpSp>
      <p:grpSp>
        <p:nvGrpSpPr>
          <p:cNvPr id="73" name="Group"/>
          <p:cNvGrpSpPr/>
          <p:nvPr/>
        </p:nvGrpSpPr>
        <p:grpSpPr>
          <a:xfrm>
            <a:off x="5397498" y="4038597"/>
            <a:ext cx="2984503" cy="1524005"/>
            <a:chOff x="0" y="0"/>
            <a:chExt cx="2984501" cy="1524004"/>
          </a:xfrm>
        </p:grpSpPr>
        <p:sp>
          <p:nvSpPr>
            <p:cNvPr id="71" name="Line"/>
            <p:cNvSpPr/>
            <p:nvPr/>
          </p:nvSpPr>
          <p:spPr>
            <a:xfrm>
              <a:off x="1492249" y="0"/>
              <a:ext cx="1492253" cy="15240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9671"/>
                    <a:pt x="21600" y="21600"/>
                  </a:cubicBezTo>
                </a:path>
              </a:pathLst>
            </a:custGeom>
            <a:noFill/>
            <a:ln w="28575" cap="flat">
              <a:solidFill>
                <a:srgbClr val="993300"/>
              </a:solidFill>
              <a:prstDash val="solid"/>
              <a:round/>
            </a:ln>
            <a:effectLst/>
          </p:spPr>
          <p:txBody>
            <a:bodyPr wrap="square" lIns="45718" tIns="45718" rIns="45718" bIns="45718" numCol="1" anchor="ctr">
              <a:noAutofit/>
            </a:bodyPr>
            <a:lstStyle/>
            <a:p>
              <a:pPr>
                <a:defRPr>
                  <a:latin typeface="+mn-lt"/>
                  <a:ea typeface="+mn-ea"/>
                  <a:cs typeface="+mn-cs"/>
                  <a:sym typeface="Times New Roman"/>
                </a:defRPr>
              </a:pPr>
              <a:endParaRPr/>
            </a:p>
          </p:txBody>
        </p:sp>
        <p:sp>
          <p:nvSpPr>
            <p:cNvPr id="72" name="Line"/>
            <p:cNvSpPr/>
            <p:nvPr/>
          </p:nvSpPr>
          <p:spPr>
            <a:xfrm rot="16200000">
              <a:off x="-15877" y="15875"/>
              <a:ext cx="1524005" cy="14922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9671"/>
                    <a:pt x="21600" y="21600"/>
                  </a:cubicBezTo>
                </a:path>
              </a:pathLst>
            </a:custGeom>
            <a:noFill/>
            <a:ln w="28575" cap="flat">
              <a:solidFill>
                <a:srgbClr val="993300"/>
              </a:solidFill>
              <a:prstDash val="solid"/>
              <a:round/>
            </a:ln>
            <a:effectLst/>
          </p:spPr>
          <p:txBody>
            <a:bodyPr wrap="square" lIns="45718" tIns="45718" rIns="45718" bIns="45718" numCol="1" anchor="ctr">
              <a:noAutofit/>
            </a:bodyPr>
            <a:lstStyle/>
            <a:p>
              <a:pPr>
                <a:defRPr>
                  <a:latin typeface="+mn-lt"/>
                  <a:ea typeface="+mn-ea"/>
                  <a:cs typeface="+mn-cs"/>
                  <a:sym typeface="Times New Roman"/>
                </a:defRPr>
              </a:pPr>
              <a:endParaRPr/>
            </a:p>
          </p:txBody>
        </p:sp>
      </p:grpSp>
      <p:sp>
        <p:nvSpPr>
          <p:cNvPr id="74" name="Rectangle"/>
          <p:cNvSpPr/>
          <p:nvPr/>
        </p:nvSpPr>
        <p:spPr>
          <a:xfrm>
            <a:off x="4343398" y="1828800"/>
            <a:ext cx="4572003" cy="4800600"/>
          </a:xfrm>
          <a:prstGeom prst="rect">
            <a:avLst/>
          </a:prstGeom>
          <a:ln w="19050">
            <a:solidFill>
              <a:schemeClr val="accent2"/>
            </a:solidFill>
          </a:ln>
        </p:spPr>
        <p:txBody>
          <a:bodyPr lIns="45718" tIns="45718" rIns="45718" bIns="45718" anchor="ctr"/>
          <a:lstStyle/>
          <a:p>
            <a:pPr>
              <a:defRPr>
                <a:latin typeface="+mn-lt"/>
                <a:ea typeface="+mn-ea"/>
                <a:cs typeface="+mn-cs"/>
                <a:sym typeface="Times New Roman"/>
              </a:defRPr>
            </a:pPr>
            <a:endParaRPr/>
          </a:p>
        </p:txBody>
      </p:sp>
      <p:grpSp>
        <p:nvGrpSpPr>
          <p:cNvPr id="93" name="Group"/>
          <p:cNvGrpSpPr/>
          <p:nvPr/>
        </p:nvGrpSpPr>
        <p:grpSpPr>
          <a:xfrm>
            <a:off x="4286998" y="3761712"/>
            <a:ext cx="876329" cy="937945"/>
            <a:chOff x="-4" y="6"/>
            <a:chExt cx="876327" cy="937944"/>
          </a:xfrm>
        </p:grpSpPr>
        <p:grpSp>
          <p:nvGrpSpPr>
            <p:cNvPr id="91" name="Group"/>
            <p:cNvGrpSpPr/>
            <p:nvPr/>
          </p:nvGrpSpPr>
          <p:grpSpPr>
            <a:xfrm>
              <a:off x="-5" y="6"/>
              <a:ext cx="876329" cy="937945"/>
              <a:chOff x="-3" y="6"/>
              <a:chExt cx="876327" cy="937944"/>
            </a:xfrm>
          </p:grpSpPr>
          <p:sp>
            <p:nvSpPr>
              <p:cNvPr id="75" name="Line"/>
              <p:cNvSpPr/>
              <p:nvPr/>
            </p:nvSpPr>
            <p:spPr>
              <a:xfrm rot="18690282">
                <a:off x="-57059" y="321459"/>
                <a:ext cx="990606" cy="293370"/>
              </a:xfrm>
              <a:custGeom>
                <a:avLst/>
                <a:gdLst/>
                <a:ahLst/>
                <a:cxnLst>
                  <a:cxn ang="0">
                    <a:pos x="wd2" y="hd2"/>
                  </a:cxn>
                  <a:cxn ang="5400000">
                    <a:pos x="wd2" y="hd2"/>
                  </a:cxn>
                  <a:cxn ang="10800000">
                    <a:pos x="wd2" y="hd2"/>
                  </a:cxn>
                  <a:cxn ang="16200000">
                    <a:pos x="wd2" y="hd2"/>
                  </a:cxn>
                </a:cxnLst>
                <a:rect l="0" t="0" r="r" b="b"/>
                <a:pathLst>
                  <a:path w="21600" h="20790" extrusionOk="0">
                    <a:moveTo>
                      <a:pt x="0" y="16828"/>
                    </a:moveTo>
                    <a:cubicBezTo>
                      <a:pt x="379" y="9078"/>
                      <a:pt x="758" y="1329"/>
                      <a:pt x="1137" y="1988"/>
                    </a:cubicBezTo>
                    <a:cubicBezTo>
                      <a:pt x="1516" y="2648"/>
                      <a:pt x="1895" y="21115"/>
                      <a:pt x="2274" y="20785"/>
                    </a:cubicBezTo>
                    <a:cubicBezTo>
                      <a:pt x="2653" y="20455"/>
                      <a:pt x="3032" y="504"/>
                      <a:pt x="3411" y="10"/>
                    </a:cubicBezTo>
                    <a:cubicBezTo>
                      <a:pt x="3789" y="-485"/>
                      <a:pt x="4168" y="17158"/>
                      <a:pt x="4547" y="17817"/>
                    </a:cubicBezTo>
                    <a:cubicBezTo>
                      <a:pt x="4926" y="18477"/>
                      <a:pt x="5305" y="4626"/>
                      <a:pt x="5684" y="3967"/>
                    </a:cubicBezTo>
                    <a:cubicBezTo>
                      <a:pt x="6063" y="3307"/>
                      <a:pt x="6442" y="13200"/>
                      <a:pt x="6821" y="13860"/>
                    </a:cubicBezTo>
                    <a:cubicBezTo>
                      <a:pt x="7200" y="14520"/>
                      <a:pt x="7579" y="7924"/>
                      <a:pt x="7958" y="7924"/>
                    </a:cubicBezTo>
                    <a:cubicBezTo>
                      <a:pt x="8337" y="7924"/>
                      <a:pt x="8716" y="14355"/>
                      <a:pt x="9095" y="13860"/>
                    </a:cubicBezTo>
                    <a:cubicBezTo>
                      <a:pt x="9474" y="13365"/>
                      <a:pt x="9853" y="4297"/>
                      <a:pt x="10232" y="4956"/>
                    </a:cubicBezTo>
                    <a:cubicBezTo>
                      <a:pt x="10611" y="5616"/>
                      <a:pt x="10989" y="18477"/>
                      <a:pt x="11368" y="17817"/>
                    </a:cubicBezTo>
                    <a:cubicBezTo>
                      <a:pt x="11747" y="17158"/>
                      <a:pt x="12126" y="504"/>
                      <a:pt x="12505" y="999"/>
                    </a:cubicBezTo>
                    <a:cubicBezTo>
                      <a:pt x="12884" y="1494"/>
                      <a:pt x="13263" y="20620"/>
                      <a:pt x="13642" y="20785"/>
                    </a:cubicBezTo>
                    <a:cubicBezTo>
                      <a:pt x="14021" y="20950"/>
                      <a:pt x="14400" y="2648"/>
                      <a:pt x="14779" y="1988"/>
                    </a:cubicBezTo>
                    <a:cubicBezTo>
                      <a:pt x="15158" y="1329"/>
                      <a:pt x="15537" y="16168"/>
                      <a:pt x="15916" y="16828"/>
                    </a:cubicBezTo>
                    <a:cubicBezTo>
                      <a:pt x="16295" y="17488"/>
                      <a:pt x="16674" y="6605"/>
                      <a:pt x="17053" y="5946"/>
                    </a:cubicBezTo>
                    <a:cubicBezTo>
                      <a:pt x="17432" y="5286"/>
                      <a:pt x="17811" y="12541"/>
                      <a:pt x="18189" y="12871"/>
                    </a:cubicBezTo>
                    <a:cubicBezTo>
                      <a:pt x="18568" y="13200"/>
                      <a:pt x="18947" y="7594"/>
                      <a:pt x="19326" y="7924"/>
                    </a:cubicBezTo>
                    <a:cubicBezTo>
                      <a:pt x="19705" y="8254"/>
                      <a:pt x="20084" y="15509"/>
                      <a:pt x="20463" y="14849"/>
                    </a:cubicBezTo>
                    <a:cubicBezTo>
                      <a:pt x="20842" y="14190"/>
                      <a:pt x="21221" y="9078"/>
                      <a:pt x="21600" y="3967"/>
                    </a:cubicBezTo>
                  </a:path>
                </a:pathLst>
              </a:custGeom>
              <a:noFill/>
              <a:ln w="28575" cap="flat">
                <a:solidFill>
                  <a:srgbClr val="008000"/>
                </a:solidFill>
                <a:prstDash val="solid"/>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grpSp>
            <p:nvGrpSpPr>
              <p:cNvPr id="90" name="Group"/>
              <p:cNvGrpSpPr/>
              <p:nvPr/>
            </p:nvGrpSpPr>
            <p:grpSpPr>
              <a:xfrm>
                <a:off x="-4" y="50073"/>
                <a:ext cx="824697" cy="887878"/>
                <a:chOff x="-2" y="-1"/>
                <a:chExt cx="824695" cy="887876"/>
              </a:xfrm>
            </p:grpSpPr>
            <p:grpSp>
              <p:nvGrpSpPr>
                <p:cNvPr id="82" name="Group"/>
                <p:cNvGrpSpPr/>
                <p:nvPr/>
              </p:nvGrpSpPr>
              <p:grpSpPr>
                <a:xfrm>
                  <a:off x="-3" y="-2"/>
                  <a:ext cx="728550" cy="728705"/>
                  <a:chOff x="-1" y="0"/>
                  <a:chExt cx="728549" cy="728703"/>
                </a:xfrm>
              </p:grpSpPr>
              <p:grpSp>
                <p:nvGrpSpPr>
                  <p:cNvPr id="78" name="Group"/>
                  <p:cNvGrpSpPr/>
                  <p:nvPr/>
                </p:nvGrpSpPr>
                <p:grpSpPr>
                  <a:xfrm>
                    <a:off x="-2" y="364063"/>
                    <a:ext cx="406400" cy="364641"/>
                    <a:chOff x="0" y="0"/>
                    <a:chExt cx="406399" cy="364640"/>
                  </a:xfrm>
                </p:grpSpPr>
                <p:sp>
                  <p:nvSpPr>
                    <p:cNvPr id="76" name="Line"/>
                    <p:cNvSpPr/>
                    <p:nvPr/>
                  </p:nvSpPr>
                  <p:spPr>
                    <a:xfrm rot="18690282">
                      <a:off x="-20126" y="226999"/>
                      <a:ext cx="243451" cy="559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sp>
                  <p:nvSpPr>
                    <p:cNvPr id="77" name="Line"/>
                    <p:cNvSpPr/>
                    <p:nvPr/>
                  </p:nvSpPr>
                  <p:spPr>
                    <a:xfrm rot="7890282" flipH="1">
                      <a:off x="183073" y="81729"/>
                      <a:ext cx="243451" cy="559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grpSp>
              <p:grpSp>
                <p:nvGrpSpPr>
                  <p:cNvPr id="81" name="Group"/>
                  <p:cNvGrpSpPr/>
                  <p:nvPr/>
                </p:nvGrpSpPr>
                <p:grpSpPr>
                  <a:xfrm>
                    <a:off x="322656" y="-1"/>
                    <a:ext cx="405892" cy="364068"/>
                    <a:chOff x="0" y="0"/>
                    <a:chExt cx="405891" cy="364066"/>
                  </a:xfrm>
                </p:grpSpPr>
                <p:sp>
                  <p:nvSpPr>
                    <p:cNvPr id="79" name="Line"/>
                    <p:cNvSpPr/>
                    <p:nvPr/>
                  </p:nvSpPr>
                  <p:spPr>
                    <a:xfrm rot="18690282">
                      <a:off x="-20062" y="226570"/>
                      <a:ext cx="243069" cy="5590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sp>
                  <p:nvSpPr>
                    <p:cNvPr id="80" name="Line"/>
                    <p:cNvSpPr/>
                    <p:nvPr/>
                  </p:nvSpPr>
                  <p:spPr>
                    <a:xfrm rot="7890282" flipH="1">
                      <a:off x="182884" y="81586"/>
                      <a:ext cx="243068" cy="559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grpSp>
            </p:grpSp>
            <p:grpSp>
              <p:nvGrpSpPr>
                <p:cNvPr id="89" name="Group"/>
                <p:cNvGrpSpPr/>
                <p:nvPr/>
              </p:nvGrpSpPr>
              <p:grpSpPr>
                <a:xfrm>
                  <a:off x="179883" y="85074"/>
                  <a:ext cx="644811" cy="802802"/>
                  <a:chOff x="0" y="0"/>
                  <a:chExt cx="644809" cy="802800"/>
                </a:xfrm>
              </p:grpSpPr>
              <p:grpSp>
                <p:nvGrpSpPr>
                  <p:cNvPr id="85" name="Group"/>
                  <p:cNvGrpSpPr/>
                  <p:nvPr/>
                </p:nvGrpSpPr>
                <p:grpSpPr>
                  <a:xfrm>
                    <a:off x="0" y="364062"/>
                    <a:ext cx="322659" cy="438739"/>
                    <a:chOff x="0" y="0"/>
                    <a:chExt cx="322658" cy="438737"/>
                  </a:xfrm>
                </p:grpSpPr>
                <p:sp>
                  <p:nvSpPr>
                    <p:cNvPr id="83" name="Line"/>
                    <p:cNvSpPr/>
                    <p:nvPr/>
                  </p:nvSpPr>
                  <p:spPr>
                    <a:xfrm rot="7890282" flipH="1">
                      <a:off x="-20125" y="301097"/>
                      <a:ext cx="243450" cy="559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sp>
                  <p:nvSpPr>
                    <p:cNvPr id="84" name="Line"/>
                    <p:cNvSpPr/>
                    <p:nvPr/>
                  </p:nvSpPr>
                  <p:spPr>
                    <a:xfrm rot="18690282">
                      <a:off x="99334" y="81729"/>
                      <a:ext cx="243450" cy="559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grpSp>
              <p:grpSp>
                <p:nvGrpSpPr>
                  <p:cNvPr id="88" name="Group"/>
                  <p:cNvGrpSpPr/>
                  <p:nvPr/>
                </p:nvGrpSpPr>
                <p:grpSpPr>
                  <a:xfrm>
                    <a:off x="322656" y="-1"/>
                    <a:ext cx="322154" cy="438166"/>
                    <a:chOff x="0" y="0"/>
                    <a:chExt cx="322153" cy="438164"/>
                  </a:xfrm>
                </p:grpSpPr>
                <p:sp>
                  <p:nvSpPr>
                    <p:cNvPr id="86" name="Line"/>
                    <p:cNvSpPr/>
                    <p:nvPr/>
                  </p:nvSpPr>
                  <p:spPr>
                    <a:xfrm rot="7890282" flipH="1">
                      <a:off x="-20061" y="300667"/>
                      <a:ext cx="243068" cy="559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sp>
                  <p:nvSpPr>
                    <p:cNvPr id="87" name="Line"/>
                    <p:cNvSpPr/>
                    <p:nvPr/>
                  </p:nvSpPr>
                  <p:spPr>
                    <a:xfrm rot="18690282">
                      <a:off x="99146" y="81586"/>
                      <a:ext cx="243068" cy="5591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3600" y="10800"/>
                            <a:pt x="7200" y="0"/>
                            <a:pt x="10800" y="0"/>
                          </a:cubicBezTo>
                          <a:cubicBezTo>
                            <a:pt x="14400" y="0"/>
                            <a:pt x="18000" y="10800"/>
                            <a:pt x="21600" y="21600"/>
                          </a:cubicBezTo>
                        </a:path>
                      </a:pathLst>
                    </a:custGeom>
                    <a:noFill/>
                    <a:ln w="28575" cap="flat">
                      <a:solidFill>
                        <a:srgbClr val="CC3300"/>
                      </a:solidFill>
                      <a:prstDash val="sysDot"/>
                      <a:round/>
                    </a:ln>
                    <a:effectLst/>
                  </p:spPr>
                  <p:txBody>
                    <a:bodyPr wrap="square" lIns="45718" tIns="45718" rIns="45718" bIns="45718" numCol="1" anchor="t">
                      <a:noAutofit/>
                    </a:bodyPr>
                    <a:lstStyle/>
                    <a:p>
                      <a:pPr>
                        <a:defRPr>
                          <a:latin typeface="+mn-lt"/>
                          <a:ea typeface="+mn-ea"/>
                          <a:cs typeface="+mn-cs"/>
                          <a:sym typeface="Times New Roman"/>
                        </a:defRPr>
                      </a:pPr>
                      <a:endParaRPr/>
                    </a:p>
                  </p:txBody>
                </p:sp>
              </p:grpSp>
            </p:grpSp>
          </p:grpSp>
        </p:grpSp>
        <p:sp>
          <p:nvSpPr>
            <p:cNvPr id="92" name="Line"/>
            <p:cNvSpPr/>
            <p:nvPr/>
          </p:nvSpPr>
          <p:spPr>
            <a:xfrm flipV="1">
              <a:off x="117474" y="104445"/>
              <a:ext cx="656454" cy="741865"/>
            </a:xfrm>
            <a:prstGeom prst="line">
              <a:avLst/>
            </a:prstGeom>
            <a:noFill/>
            <a:ln w="19050" cap="flat">
              <a:solidFill>
                <a:srgbClr val="0066FF"/>
              </a:solidFill>
              <a:prstDash val="solid"/>
              <a:round/>
            </a:ln>
            <a:effectLst/>
          </p:spPr>
          <p:txBody>
            <a:bodyPr wrap="square" lIns="45718" tIns="45718" rIns="45718" bIns="45718" numCol="1" anchor="t">
              <a:noAutofit/>
            </a:bodyPr>
            <a:lstStyle/>
            <a:p>
              <a:endParaRPr/>
            </a:p>
          </p:txBody>
        </p:sp>
      </p:grpSp>
      <p:sp>
        <p:nvSpPr>
          <p:cNvPr id="94" name="N"/>
          <p:cNvSpPr txBox="1"/>
          <p:nvPr/>
        </p:nvSpPr>
        <p:spPr>
          <a:xfrm>
            <a:off x="4953000" y="4311650"/>
            <a:ext cx="381000" cy="313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spcBef>
                <a:spcPts val="900"/>
              </a:spcBef>
              <a:defRPr sz="1600" b="1">
                <a:solidFill>
                  <a:srgbClr val="CC00FF"/>
                </a:solidFill>
                <a:latin typeface="Arial"/>
                <a:ea typeface="Arial"/>
                <a:cs typeface="Arial"/>
                <a:sym typeface="Arial"/>
              </a:defRPr>
            </a:lvl1pPr>
          </a:lstStyle>
          <a:p>
            <a:r>
              <a:t>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43">
                                            <p:bg/>
                                          </p:spTgt>
                                        </p:tgtEl>
                                        <p:attrNameLst>
                                          <p:attrName>style.visibility</p:attrName>
                                        </p:attrNameLst>
                                      </p:cBhvr>
                                      <p:to>
                                        <p:strVal val="visible"/>
                                      </p:to>
                                    </p:set>
                                    <p:anim calcmode="lin" valueType="num">
                                      <p:cBhvr>
                                        <p:cTn id="7" dur="500" fill="hold"/>
                                        <p:tgtEl>
                                          <p:spTgt spid="43">
                                            <p:bg/>
                                          </p:spTgt>
                                        </p:tgtEl>
                                        <p:attrNameLst>
                                          <p:attrName>ppt_x</p:attrName>
                                        </p:attrNameLst>
                                      </p:cBhvr>
                                      <p:tavLst>
                                        <p:tav tm="0">
                                          <p:val>
                                            <p:strVal val="#ppt_x"/>
                                          </p:val>
                                        </p:tav>
                                        <p:tav tm="100000">
                                          <p:val>
                                            <p:strVal val="#ppt_x"/>
                                          </p:val>
                                        </p:tav>
                                      </p:tavLst>
                                    </p:anim>
                                    <p:anim calcmode="lin" valueType="num">
                                      <p:cBhvr>
                                        <p:cTn id="8" dur="500" fill="hold"/>
                                        <p:tgtEl>
                                          <p:spTgt spid="43">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43">
                                            <p:txEl>
                                              <p:pRg st="0" end="0"/>
                                            </p:txEl>
                                          </p:spTgt>
                                        </p:tgtEl>
                                        <p:attrNameLst>
                                          <p:attrName>style.visibility</p:attrName>
                                        </p:attrNameLst>
                                      </p:cBhvr>
                                      <p:to>
                                        <p:strVal val="visible"/>
                                      </p:to>
                                    </p:set>
                                    <p:anim calcmode="lin" valueType="num">
                                      <p:cBhvr>
                                        <p:cTn id="11"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1" fill="hold" grpId="1" nodeType="afterEffect">
                                  <p:stCondLst>
                                    <p:cond delay="0"/>
                                  </p:stCondLst>
                                  <p:iterate>
                                    <p:tmAbs val="0"/>
                                  </p:iterate>
                                  <p:childTnLst>
                                    <p:set>
                                      <p:cBhvr>
                                        <p:cTn id="15" fill="hold"/>
                                        <p:tgtEl>
                                          <p:spTgt spid="43">
                                            <p:txEl>
                                              <p:pRg st="1" end="1"/>
                                            </p:txEl>
                                          </p:spTgt>
                                        </p:tgtEl>
                                        <p:attrNameLst>
                                          <p:attrName>style.visibility</p:attrName>
                                        </p:attrNameLst>
                                      </p:cBhvr>
                                      <p:to>
                                        <p:strVal val="visible"/>
                                      </p:to>
                                    </p:set>
                                    <p:anim calcmode="lin" valueType="num">
                                      <p:cBhvr>
                                        <p:cTn id="16" dur="5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4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2" nodeType="clickEffect">
                                  <p:stCondLst>
                                    <p:cond delay="0"/>
                                  </p:stCondLst>
                                  <p:iterate>
                                    <p:tmAbs val="0"/>
                                  </p:iterate>
                                  <p:childTnLst>
                                    <p:set>
                                      <p:cBhvr>
                                        <p:cTn id="21" fill="hold"/>
                                        <p:tgtEl>
                                          <p:spTgt spid="44">
                                            <p:bg/>
                                          </p:spTgt>
                                        </p:tgtEl>
                                        <p:attrNameLst>
                                          <p:attrName>style.visibility</p:attrName>
                                        </p:attrNameLst>
                                      </p:cBhvr>
                                      <p:to>
                                        <p:strVal val="visible"/>
                                      </p:to>
                                    </p:set>
                                    <p:animEffect transition="in" filter="wipe(left)">
                                      <p:cBhvr>
                                        <p:cTn id="22" dur="500"/>
                                        <p:tgtEl>
                                          <p:spTgt spid="44">
                                            <p:bg/>
                                          </p:spTgt>
                                        </p:tgtEl>
                                      </p:cBhvr>
                                    </p:animEffect>
                                  </p:childTnLst>
                                </p:cTn>
                              </p:par>
                              <p:par>
                                <p:cTn id="23" presetID="22" presetClass="entr" presetSubtype="8" fill="hold" grpId="2" nodeType="withEffect">
                                  <p:stCondLst>
                                    <p:cond delay="0"/>
                                  </p:stCondLst>
                                  <p:iterate>
                                    <p:tmAbs val="0"/>
                                  </p:iterate>
                                  <p:childTnLst>
                                    <p:set>
                                      <p:cBhvr>
                                        <p:cTn id="24" fill="hold"/>
                                        <p:tgtEl>
                                          <p:spTgt spid="44">
                                            <p:txEl>
                                              <p:pRg st="0" end="0"/>
                                            </p:txEl>
                                          </p:spTgt>
                                        </p:tgtEl>
                                        <p:attrNameLst>
                                          <p:attrName>style.visibility</p:attrName>
                                        </p:attrNameLst>
                                      </p:cBhvr>
                                      <p:to>
                                        <p:strVal val="visible"/>
                                      </p:to>
                                    </p:set>
                                    <p:animEffect transition="in" filter="wipe(left)">
                                      <p:cBhvr>
                                        <p:cTn id="25" dur="500"/>
                                        <p:tgtEl>
                                          <p:spTgt spid="44">
                                            <p:txEl>
                                              <p:pRg st="0" end="0"/>
                                            </p:txEl>
                                          </p:spTgt>
                                        </p:tgtEl>
                                      </p:cBhvr>
                                    </p:animEffect>
                                  </p:childTnLst>
                                </p:cTn>
                              </p:par>
                            </p:childTnLst>
                          </p:cTn>
                        </p:par>
                        <p:par>
                          <p:cTn id="26" fill="hold">
                            <p:stCondLst>
                              <p:cond delay="500"/>
                            </p:stCondLst>
                            <p:childTnLst>
                              <p:par>
                                <p:cTn id="27" presetID="22" presetClass="entr" presetSubtype="8" fill="hold" grpId="2" nodeType="afterEffect">
                                  <p:stCondLst>
                                    <p:cond delay="0"/>
                                  </p:stCondLst>
                                  <p:iterate>
                                    <p:tmAbs val="0"/>
                                  </p:iterate>
                                  <p:childTnLst>
                                    <p:set>
                                      <p:cBhvr>
                                        <p:cTn id="28" fill="hold"/>
                                        <p:tgtEl>
                                          <p:spTgt spid="44">
                                            <p:txEl>
                                              <p:pRg st="1" end="1"/>
                                            </p:txEl>
                                          </p:spTgt>
                                        </p:tgtEl>
                                        <p:attrNameLst>
                                          <p:attrName>style.visibility</p:attrName>
                                        </p:attrNameLst>
                                      </p:cBhvr>
                                      <p:to>
                                        <p:strVal val="visible"/>
                                      </p:to>
                                    </p:set>
                                    <p:animEffect transition="in" filter="wipe(left)">
                                      <p:cBhvr>
                                        <p:cTn id="29" dur="500"/>
                                        <p:tgtEl>
                                          <p:spTgt spid="4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2" nodeType="clickEffect">
                                  <p:stCondLst>
                                    <p:cond delay="0"/>
                                  </p:stCondLst>
                                  <p:iterate>
                                    <p:tmAbs val="0"/>
                                  </p:iterate>
                                  <p:childTnLst>
                                    <p:set>
                                      <p:cBhvr>
                                        <p:cTn id="33" fill="hold"/>
                                        <p:tgtEl>
                                          <p:spTgt spid="44">
                                            <p:txEl>
                                              <p:pRg st="2" end="2"/>
                                            </p:txEl>
                                          </p:spTgt>
                                        </p:tgtEl>
                                        <p:attrNameLst>
                                          <p:attrName>style.visibility</p:attrName>
                                        </p:attrNameLst>
                                      </p:cBhvr>
                                      <p:to>
                                        <p:strVal val="visible"/>
                                      </p:to>
                                    </p:set>
                                    <p:animEffect transition="in" filter="wipe(left)">
                                      <p:cBhvr>
                                        <p:cTn id="34" dur="500"/>
                                        <p:tgtEl>
                                          <p:spTgt spid="4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2" nodeType="clickEffect">
                                  <p:stCondLst>
                                    <p:cond delay="0"/>
                                  </p:stCondLst>
                                  <p:iterate>
                                    <p:tmAbs val="0"/>
                                  </p:iterate>
                                  <p:childTnLst>
                                    <p:set>
                                      <p:cBhvr>
                                        <p:cTn id="38" fill="hold"/>
                                        <p:tgtEl>
                                          <p:spTgt spid="44">
                                            <p:txEl>
                                              <p:pRg st="3" end="3"/>
                                            </p:txEl>
                                          </p:spTgt>
                                        </p:tgtEl>
                                        <p:attrNameLst>
                                          <p:attrName>style.visibility</p:attrName>
                                        </p:attrNameLst>
                                      </p:cBhvr>
                                      <p:to>
                                        <p:strVal val="visible"/>
                                      </p:to>
                                    </p:set>
                                    <p:animEffect transition="in" filter="wipe(left)">
                                      <p:cBhvr>
                                        <p:cTn id="39" dur="500"/>
                                        <p:tgtEl>
                                          <p:spTgt spid="4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3" nodeType="clickEffect">
                                  <p:stCondLst>
                                    <p:cond delay="0"/>
                                  </p:stCondLst>
                                  <p:iterate>
                                    <p:tmAbs val="0"/>
                                  </p:iterate>
                                  <p:childTnLst>
                                    <p:set>
                                      <p:cBhvr>
                                        <p:cTn id="43" fill="hold"/>
                                        <p:tgtEl>
                                          <p:spTgt spid="73"/>
                                        </p:tgtEl>
                                        <p:attrNameLst>
                                          <p:attrName>style.visibility</p:attrName>
                                        </p:attrNameLst>
                                      </p:cBhvr>
                                      <p:to>
                                        <p:strVal val="visible"/>
                                      </p:to>
                                    </p:set>
                                    <p:anim calcmode="lin" valueType="num">
                                      <p:cBhvr>
                                        <p:cTn id="44" dur="500" fill="hold"/>
                                        <p:tgtEl>
                                          <p:spTgt spid="73"/>
                                        </p:tgtEl>
                                        <p:attrNameLst>
                                          <p:attrName>ppt_w</p:attrName>
                                        </p:attrNameLst>
                                      </p:cBhvr>
                                      <p:tavLst>
                                        <p:tav tm="0">
                                          <p:val>
                                            <p:fltVal val="0"/>
                                          </p:val>
                                        </p:tav>
                                        <p:tav tm="100000">
                                          <p:val>
                                            <p:strVal val="#ppt_w"/>
                                          </p:val>
                                        </p:tav>
                                      </p:tavLst>
                                    </p:anim>
                                    <p:anim calcmode="lin" valueType="num">
                                      <p:cBhvr>
                                        <p:cTn id="45" dur="500" fill="hold"/>
                                        <p:tgtEl>
                                          <p:spTgt spid="73"/>
                                        </p:tgtEl>
                                        <p:attrNameLst>
                                          <p:attrName>ppt_h</p:attrName>
                                        </p:attrNameLst>
                                      </p:cBhvr>
                                      <p:tavLst>
                                        <p:tav tm="0">
                                          <p:val>
                                            <p:fltVal val="0"/>
                                          </p:val>
                                        </p:tav>
                                        <p:tav tm="100000">
                                          <p:val>
                                            <p:strVal val="#ppt_h"/>
                                          </p:val>
                                        </p:tav>
                                      </p:tavLst>
                                    </p:anim>
                                  </p:childTnLst>
                                </p:cTn>
                              </p:par>
                            </p:childTnLst>
                          </p:cTn>
                        </p:par>
                        <p:par>
                          <p:cTn id="46" fill="hold">
                            <p:stCondLst>
                              <p:cond delay="500"/>
                            </p:stCondLst>
                            <p:childTnLst>
                              <p:par>
                                <p:cTn id="47" presetID="9" presetClass="entr" fill="hold" grpId="4" nodeType="afterEffect">
                                  <p:stCondLst>
                                    <p:cond delay="0"/>
                                  </p:stCondLst>
                                  <p:iterate>
                                    <p:tmAbs val="0"/>
                                  </p:iterate>
                                  <p:childTnLst>
                                    <p:set>
                                      <p:cBhvr>
                                        <p:cTn id="48" fill="hold"/>
                                        <p:tgtEl>
                                          <p:spTgt spid="42"/>
                                        </p:tgtEl>
                                        <p:attrNameLst>
                                          <p:attrName>style.visibility</p:attrName>
                                        </p:attrNameLst>
                                      </p:cBhvr>
                                      <p:to>
                                        <p:strVal val="visible"/>
                                      </p:to>
                                    </p:set>
                                    <p:animEffect transition="in" filter="dissolve">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5" nodeType="clickEffect">
                                  <p:stCondLst>
                                    <p:cond delay="0"/>
                                  </p:stCondLst>
                                  <p:iterate>
                                    <p:tmAbs val="0"/>
                                  </p:iterate>
                                  <p:childTnLst>
                                    <p:set>
                                      <p:cBhvr>
                                        <p:cTn id="53" fill="hold"/>
                                        <p:tgtEl>
                                          <p:spTgt spid="70"/>
                                        </p:tgtEl>
                                        <p:attrNameLst>
                                          <p:attrName>style.visibility</p:attrName>
                                        </p:attrNameLst>
                                      </p:cBhvr>
                                      <p:to>
                                        <p:strVal val="visible"/>
                                      </p:to>
                                    </p:set>
                                    <p:animEffect transition="in" filter="wipe(down)">
                                      <p:cBhvr>
                                        <p:cTn id="54" dur="500"/>
                                        <p:tgtEl>
                                          <p:spTgt spid="70"/>
                                        </p:tgtEl>
                                      </p:cBhvr>
                                    </p:animEffect>
                                  </p:childTnLst>
                                </p:cTn>
                              </p:par>
                            </p:childTnLst>
                          </p:cTn>
                        </p:par>
                        <p:par>
                          <p:cTn id="55" fill="hold">
                            <p:stCondLst>
                              <p:cond delay="500"/>
                            </p:stCondLst>
                            <p:childTnLst>
                              <p:par>
                                <p:cTn id="56" presetID="9" presetClass="entr" fill="hold" grpId="6" nodeType="afterEffect">
                                  <p:stCondLst>
                                    <p:cond delay="0"/>
                                  </p:stCondLst>
                                  <p:iterate>
                                    <p:tmAbs val="0"/>
                                  </p:iterate>
                                  <p:childTnLst>
                                    <p:set>
                                      <p:cBhvr>
                                        <p:cTn id="57" fill="hold"/>
                                        <p:tgtEl>
                                          <p:spTgt spid="57"/>
                                        </p:tgtEl>
                                        <p:attrNameLst>
                                          <p:attrName>style.visibility</p:attrName>
                                        </p:attrNameLst>
                                      </p:cBhvr>
                                      <p:to>
                                        <p:strVal val="visible"/>
                                      </p:to>
                                    </p:set>
                                    <p:animEffect transition="in" filter="dissolve">
                                      <p:cBhvr>
                                        <p:cTn id="58" dur="500"/>
                                        <p:tgtEl>
                                          <p:spTgt spid="5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7" nodeType="clickEffect">
                                  <p:stCondLst>
                                    <p:cond delay="0"/>
                                  </p:stCondLst>
                                  <p:iterate>
                                    <p:tmAbs val="0"/>
                                  </p:iterate>
                                  <p:childTnLst>
                                    <p:set>
                                      <p:cBhvr>
                                        <p:cTn id="62" fill="hold"/>
                                        <p:tgtEl>
                                          <p:spTgt spid="93"/>
                                        </p:tgtEl>
                                        <p:attrNameLst>
                                          <p:attrName>style.visibility</p:attrName>
                                        </p:attrNameLst>
                                      </p:cBhvr>
                                      <p:to>
                                        <p:strVal val="visible"/>
                                      </p:to>
                                    </p:set>
                                    <p:animEffect transition="in" filter="wipe(down)">
                                      <p:cBhvr>
                                        <p:cTn id="63" dur="500"/>
                                        <p:tgtEl>
                                          <p:spTgt spid="93"/>
                                        </p:tgtEl>
                                      </p:cBhvr>
                                    </p:animEffect>
                                  </p:childTnLst>
                                </p:cTn>
                              </p:par>
                            </p:childTnLst>
                          </p:cTn>
                        </p:par>
                        <p:par>
                          <p:cTn id="64" fill="hold">
                            <p:stCondLst>
                              <p:cond delay="500"/>
                            </p:stCondLst>
                            <p:childTnLst>
                              <p:par>
                                <p:cTn id="65" presetID="22" presetClass="entr" presetSubtype="8" fill="hold" grpId="8" nodeType="afterEffect">
                                  <p:stCondLst>
                                    <p:cond delay="0"/>
                                  </p:stCondLst>
                                  <p:iterate>
                                    <p:tmAbs val="0"/>
                                  </p:iterate>
                                  <p:childTnLst>
                                    <p:set>
                                      <p:cBhvr>
                                        <p:cTn id="66" fill="hold"/>
                                        <p:tgtEl>
                                          <p:spTgt spid="47"/>
                                        </p:tgtEl>
                                        <p:attrNameLst>
                                          <p:attrName>style.visibility</p:attrName>
                                        </p:attrNameLst>
                                      </p:cBhvr>
                                      <p:to>
                                        <p:strVal val="visible"/>
                                      </p:to>
                                    </p:set>
                                    <p:animEffect transition="in" filter="wipe(left)">
                                      <p:cBhvr>
                                        <p:cTn id="67" dur="500"/>
                                        <p:tgtEl>
                                          <p:spTgt spid="4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9" nodeType="clickEffect">
                                  <p:stCondLst>
                                    <p:cond delay="0"/>
                                  </p:stCondLst>
                                  <p:iterate>
                                    <p:tmAbs val="0"/>
                                  </p:iterate>
                                  <p:childTnLst>
                                    <p:set>
                                      <p:cBhvr>
                                        <p:cTn id="71" fill="hold"/>
                                        <p:tgtEl>
                                          <p:spTgt spid="50"/>
                                        </p:tgtEl>
                                        <p:attrNameLst>
                                          <p:attrName>style.visibility</p:attrName>
                                        </p:attrNameLst>
                                      </p:cBhvr>
                                      <p:to>
                                        <p:strVal val="visible"/>
                                      </p:to>
                                    </p:set>
                                    <p:animEffect transition="in" filter="wipe(up)">
                                      <p:cBhvr>
                                        <p:cTn id="72" dur="500"/>
                                        <p:tgtEl>
                                          <p:spTgt spid="50"/>
                                        </p:tgtEl>
                                      </p:cBhvr>
                                    </p:animEffect>
                                  </p:childTnLst>
                                </p:cTn>
                              </p:par>
                            </p:childTnLst>
                          </p:cTn>
                        </p:par>
                        <p:par>
                          <p:cTn id="73" fill="hold">
                            <p:stCondLst>
                              <p:cond delay="500"/>
                            </p:stCondLst>
                            <p:childTnLst>
                              <p:par>
                                <p:cTn id="74" presetID="22" presetClass="entr" presetSubtype="1" fill="hold" grpId="10" nodeType="afterEffect">
                                  <p:stCondLst>
                                    <p:cond delay="0"/>
                                  </p:stCondLst>
                                  <p:iterate>
                                    <p:tmAbs val="0"/>
                                  </p:iterate>
                                  <p:childTnLst>
                                    <p:set>
                                      <p:cBhvr>
                                        <p:cTn id="75" fill="hold"/>
                                        <p:tgtEl>
                                          <p:spTgt spid="49"/>
                                        </p:tgtEl>
                                        <p:attrNameLst>
                                          <p:attrName>style.visibility</p:attrName>
                                        </p:attrNameLst>
                                      </p:cBhvr>
                                      <p:to>
                                        <p:strVal val="visible"/>
                                      </p:to>
                                    </p:set>
                                    <p:animEffect transition="in" filter="wipe(up)">
                                      <p:cBhvr>
                                        <p:cTn id="76" dur="500"/>
                                        <p:tgtEl>
                                          <p:spTgt spid="49"/>
                                        </p:tgtEl>
                                      </p:cBhvr>
                                    </p:animEffect>
                                  </p:childTnLst>
                                </p:cTn>
                              </p:par>
                            </p:childTnLst>
                          </p:cTn>
                        </p:par>
                        <p:par>
                          <p:cTn id="77" fill="hold">
                            <p:stCondLst>
                              <p:cond delay="1000"/>
                            </p:stCondLst>
                            <p:childTnLst>
                              <p:par>
                                <p:cTn id="78" presetID="22" presetClass="entr" presetSubtype="1" fill="hold" grpId="11" nodeType="afterEffect">
                                  <p:stCondLst>
                                    <p:cond delay="0"/>
                                  </p:stCondLst>
                                  <p:iterate>
                                    <p:tmAbs val="0"/>
                                  </p:iterate>
                                  <p:childTnLst>
                                    <p:set>
                                      <p:cBhvr>
                                        <p:cTn id="79" fill="hold"/>
                                        <p:tgtEl>
                                          <p:spTgt spid="48"/>
                                        </p:tgtEl>
                                        <p:attrNameLst>
                                          <p:attrName>style.visibility</p:attrName>
                                        </p:attrNameLst>
                                      </p:cBhvr>
                                      <p:to>
                                        <p:strVal val="visible"/>
                                      </p:to>
                                    </p:set>
                                    <p:animEffect transition="in" filter="wipe(up)">
                                      <p:cBhvr>
                                        <p:cTn id="80" dur="500"/>
                                        <p:tgtEl>
                                          <p:spTgt spid="48"/>
                                        </p:tgtEl>
                                      </p:cBhvr>
                                    </p:animEffect>
                                  </p:childTnLst>
                                </p:cTn>
                              </p:par>
                            </p:childTnLst>
                          </p:cTn>
                        </p:par>
                        <p:par>
                          <p:cTn id="81" fill="hold">
                            <p:stCondLst>
                              <p:cond delay="1500"/>
                            </p:stCondLst>
                            <p:childTnLst>
                              <p:par>
                                <p:cTn id="82" presetID="22" presetClass="entr" presetSubtype="1" fill="hold" grpId="12" nodeType="afterEffect">
                                  <p:stCondLst>
                                    <p:cond delay="0"/>
                                  </p:stCondLst>
                                  <p:iterate>
                                    <p:tmAbs val="0"/>
                                  </p:iterate>
                                  <p:childTnLst>
                                    <p:set>
                                      <p:cBhvr>
                                        <p:cTn id="83" fill="hold"/>
                                        <p:tgtEl>
                                          <p:spTgt spid="51"/>
                                        </p:tgtEl>
                                        <p:attrNameLst>
                                          <p:attrName>style.visibility</p:attrName>
                                        </p:attrNameLst>
                                      </p:cBhvr>
                                      <p:to>
                                        <p:strVal val="visible"/>
                                      </p:to>
                                    </p:set>
                                    <p:animEffect transition="in" filter="wipe(up)">
                                      <p:cBhvr>
                                        <p:cTn id="84" dur="500"/>
                                        <p:tgtEl>
                                          <p:spTgt spid="51"/>
                                        </p:tgtEl>
                                      </p:cBhvr>
                                    </p:animEffect>
                                  </p:childTnLst>
                                </p:cTn>
                              </p:par>
                            </p:childTnLst>
                          </p:cTn>
                        </p:par>
                        <p:par>
                          <p:cTn id="85" fill="hold">
                            <p:stCondLst>
                              <p:cond delay="2000"/>
                            </p:stCondLst>
                            <p:childTnLst>
                              <p:par>
                                <p:cTn id="86" presetID="22" presetClass="entr" presetSubtype="1" fill="hold" grpId="13" nodeType="afterEffect">
                                  <p:stCondLst>
                                    <p:cond delay="0"/>
                                  </p:stCondLst>
                                  <p:iterate>
                                    <p:tmAbs val="0"/>
                                  </p:iterate>
                                  <p:childTnLst>
                                    <p:set>
                                      <p:cBhvr>
                                        <p:cTn id="87" fill="hold"/>
                                        <p:tgtEl>
                                          <p:spTgt spid="52"/>
                                        </p:tgtEl>
                                        <p:attrNameLst>
                                          <p:attrName>style.visibility</p:attrName>
                                        </p:attrNameLst>
                                      </p:cBhvr>
                                      <p:to>
                                        <p:strVal val="visible"/>
                                      </p:to>
                                    </p:set>
                                    <p:animEffect transition="in" filter="wipe(up)">
                                      <p:cBhvr>
                                        <p:cTn id="88" dur="500"/>
                                        <p:tgtEl>
                                          <p:spTgt spid="52"/>
                                        </p:tgtEl>
                                      </p:cBhvr>
                                    </p:animEffect>
                                  </p:childTnLst>
                                </p:cTn>
                              </p:par>
                            </p:childTnLst>
                          </p:cTn>
                        </p:par>
                        <p:par>
                          <p:cTn id="89" fill="hold">
                            <p:stCondLst>
                              <p:cond delay="2500"/>
                            </p:stCondLst>
                            <p:childTnLst>
                              <p:par>
                                <p:cTn id="90" presetID="23" presetClass="entr" presetSubtype="16" fill="hold" grpId="14" nodeType="afterEffect">
                                  <p:stCondLst>
                                    <p:cond delay="0"/>
                                  </p:stCondLst>
                                  <p:iterate>
                                    <p:tmAbs val="0"/>
                                  </p:iterate>
                                  <p:childTnLst>
                                    <p:set>
                                      <p:cBhvr>
                                        <p:cTn id="91" fill="hold"/>
                                        <p:tgtEl>
                                          <p:spTgt spid="94"/>
                                        </p:tgtEl>
                                        <p:attrNameLst>
                                          <p:attrName>style.visibility</p:attrName>
                                        </p:attrNameLst>
                                      </p:cBhvr>
                                      <p:to>
                                        <p:strVal val="visible"/>
                                      </p:to>
                                    </p:set>
                                    <p:anim calcmode="lin" valueType="num">
                                      <p:cBhvr>
                                        <p:cTn id="92" dur="500" fill="hold"/>
                                        <p:tgtEl>
                                          <p:spTgt spid="94"/>
                                        </p:tgtEl>
                                        <p:attrNameLst>
                                          <p:attrName>ppt_w</p:attrName>
                                        </p:attrNameLst>
                                      </p:cBhvr>
                                      <p:tavLst>
                                        <p:tav tm="0">
                                          <p:val>
                                            <p:fltVal val="0"/>
                                          </p:val>
                                        </p:tav>
                                        <p:tav tm="100000">
                                          <p:val>
                                            <p:strVal val="#ppt_w"/>
                                          </p:val>
                                        </p:tav>
                                      </p:tavLst>
                                    </p:anim>
                                    <p:anim calcmode="lin" valueType="num">
                                      <p:cBhvr>
                                        <p:cTn id="93" dur="500" fill="hold"/>
                                        <p:tgtEl>
                                          <p:spTgt spid="94"/>
                                        </p:tgtEl>
                                        <p:attrNameLst>
                                          <p:attrName>ppt_h</p:attrName>
                                        </p:attrNameLst>
                                      </p:cBhvr>
                                      <p:tavLst>
                                        <p:tav tm="0">
                                          <p:val>
                                            <p:fltVal val="0"/>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15" nodeType="clickEffect">
                                  <p:stCondLst>
                                    <p:cond delay="0"/>
                                  </p:stCondLst>
                                  <p:iterate>
                                    <p:tmAbs val="0"/>
                                  </p:iterate>
                                  <p:childTnLst>
                                    <p:set>
                                      <p:cBhvr>
                                        <p:cTn id="97" fill="hold"/>
                                        <p:tgtEl>
                                          <p:spTgt spid="53"/>
                                        </p:tgtEl>
                                        <p:attrNameLst>
                                          <p:attrName>style.visibility</p:attrName>
                                        </p:attrNameLst>
                                      </p:cBhvr>
                                      <p:to>
                                        <p:strVal val="visible"/>
                                      </p:to>
                                    </p:set>
                                    <p:animEffect transition="in" filter="wipe(up)">
                                      <p:cBhvr>
                                        <p:cTn id="98" dur="500"/>
                                        <p:tgtEl>
                                          <p:spTgt spid="53"/>
                                        </p:tgtEl>
                                      </p:cBhvr>
                                    </p:animEffect>
                                  </p:childTnLst>
                                </p:cTn>
                              </p:par>
                            </p:childTnLst>
                          </p:cTn>
                        </p:par>
                        <p:par>
                          <p:cTn id="99" fill="hold">
                            <p:stCondLst>
                              <p:cond delay="500"/>
                            </p:stCondLst>
                            <p:childTnLst>
                              <p:par>
                                <p:cTn id="100" presetID="22" presetClass="entr" presetSubtype="1" fill="hold" grpId="16" nodeType="afterEffect">
                                  <p:stCondLst>
                                    <p:cond delay="0"/>
                                  </p:stCondLst>
                                  <p:iterate>
                                    <p:tmAbs val="0"/>
                                  </p:iterate>
                                  <p:childTnLst>
                                    <p:set>
                                      <p:cBhvr>
                                        <p:cTn id="101" fill="hold"/>
                                        <p:tgtEl>
                                          <p:spTgt spid="54"/>
                                        </p:tgtEl>
                                        <p:attrNameLst>
                                          <p:attrName>style.visibility</p:attrName>
                                        </p:attrNameLst>
                                      </p:cBhvr>
                                      <p:to>
                                        <p:strVal val="visible"/>
                                      </p:to>
                                    </p:set>
                                    <p:animEffect transition="in" filter="wipe(up)">
                                      <p:cBhvr>
                                        <p:cTn id="102" dur="500"/>
                                        <p:tgtEl>
                                          <p:spTgt spid="54"/>
                                        </p:tgtEl>
                                      </p:cBhvr>
                                    </p:animEffect>
                                  </p:childTnLst>
                                </p:cTn>
                              </p:par>
                            </p:childTnLst>
                          </p:cTn>
                        </p:par>
                        <p:par>
                          <p:cTn id="103" fill="hold">
                            <p:stCondLst>
                              <p:cond delay="1000"/>
                            </p:stCondLst>
                            <p:childTnLst>
                              <p:par>
                                <p:cTn id="104" presetID="22" presetClass="entr" presetSubtype="1" fill="hold" grpId="17" nodeType="afterEffect">
                                  <p:stCondLst>
                                    <p:cond delay="0"/>
                                  </p:stCondLst>
                                  <p:iterate>
                                    <p:tmAbs val="0"/>
                                  </p:iterate>
                                  <p:childTnLst>
                                    <p:set>
                                      <p:cBhvr>
                                        <p:cTn id="105" fill="hold"/>
                                        <p:tgtEl>
                                          <p:spTgt spid="62"/>
                                        </p:tgtEl>
                                        <p:attrNameLst>
                                          <p:attrName>style.visibility</p:attrName>
                                        </p:attrNameLst>
                                      </p:cBhvr>
                                      <p:to>
                                        <p:strVal val="visible"/>
                                      </p:to>
                                    </p:set>
                                    <p:animEffect transition="in" filter="wipe(up)">
                                      <p:cBhvr>
                                        <p:cTn id="106" dur="500"/>
                                        <p:tgtEl>
                                          <p:spTgt spid="62"/>
                                        </p:tgtEl>
                                      </p:cBhvr>
                                    </p:animEffect>
                                  </p:childTnLst>
                                </p:cTn>
                              </p:par>
                            </p:childTnLst>
                          </p:cTn>
                        </p:par>
                        <p:par>
                          <p:cTn id="107" fill="hold">
                            <p:stCondLst>
                              <p:cond delay="1500"/>
                            </p:stCondLst>
                            <p:childTnLst>
                              <p:par>
                                <p:cTn id="108" presetID="22" presetClass="entr" presetSubtype="2" fill="hold" grpId="18" nodeType="afterEffect">
                                  <p:stCondLst>
                                    <p:cond delay="0"/>
                                  </p:stCondLst>
                                  <p:iterate>
                                    <p:tmAbs val="0"/>
                                  </p:iterate>
                                  <p:childTnLst>
                                    <p:set>
                                      <p:cBhvr>
                                        <p:cTn id="109" fill="hold"/>
                                        <p:tgtEl>
                                          <p:spTgt spid="56"/>
                                        </p:tgtEl>
                                        <p:attrNameLst>
                                          <p:attrName>style.visibility</p:attrName>
                                        </p:attrNameLst>
                                      </p:cBhvr>
                                      <p:to>
                                        <p:strVal val="visible"/>
                                      </p:to>
                                    </p:set>
                                    <p:animEffect transition="in" filter="wipe(right)">
                                      <p:cBhvr>
                                        <p:cTn id="110" dur="500"/>
                                        <p:tgtEl>
                                          <p:spTgt spid="56"/>
                                        </p:tgtEl>
                                      </p:cBhvr>
                                    </p:animEffect>
                                  </p:childTnLst>
                                </p:cTn>
                              </p:par>
                            </p:childTnLst>
                          </p:cTn>
                        </p:par>
                        <p:par>
                          <p:cTn id="111" fill="hold">
                            <p:stCondLst>
                              <p:cond delay="2000"/>
                            </p:stCondLst>
                            <p:childTnLst>
                              <p:par>
                                <p:cTn id="112" presetID="22" presetClass="entr" presetSubtype="2" fill="hold" grpId="19" nodeType="afterEffect">
                                  <p:stCondLst>
                                    <p:cond delay="0"/>
                                  </p:stCondLst>
                                  <p:iterate>
                                    <p:tmAbs val="0"/>
                                  </p:iterate>
                                  <p:childTnLst>
                                    <p:set>
                                      <p:cBhvr>
                                        <p:cTn id="113" fill="hold"/>
                                        <p:tgtEl>
                                          <p:spTgt spid="55"/>
                                        </p:tgtEl>
                                        <p:attrNameLst>
                                          <p:attrName>style.visibility</p:attrName>
                                        </p:attrNameLst>
                                      </p:cBhvr>
                                      <p:to>
                                        <p:strVal val="visible"/>
                                      </p:to>
                                    </p:set>
                                    <p:animEffect transition="in" filter="wipe(right)">
                                      <p:cBhvr>
                                        <p:cTn id="114" dur="500"/>
                                        <p:tgtEl>
                                          <p:spTgt spid="5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20" nodeType="clickEffect">
                                  <p:stCondLst>
                                    <p:cond delay="0"/>
                                  </p:stCondLst>
                                  <p:iterate>
                                    <p:tmAbs val="0"/>
                                  </p:iterate>
                                  <p:childTnLst>
                                    <p:set>
                                      <p:cBhvr>
                                        <p:cTn id="118" fill="hold"/>
                                        <p:tgtEl>
                                          <p:spTgt spid="60"/>
                                        </p:tgtEl>
                                        <p:attrNameLst>
                                          <p:attrName>style.visibility</p:attrName>
                                        </p:attrNameLst>
                                      </p:cBhvr>
                                      <p:to>
                                        <p:strVal val="visible"/>
                                      </p:to>
                                    </p:set>
                                    <p:animEffect transition="in" filter="wipe(down)">
                                      <p:cBhvr>
                                        <p:cTn id="119" dur="500"/>
                                        <p:tgtEl>
                                          <p:spTgt spid="60"/>
                                        </p:tgtEl>
                                      </p:cBhvr>
                                    </p:animEffect>
                                  </p:childTnLst>
                                </p:cTn>
                              </p:par>
                            </p:childTnLst>
                          </p:cTn>
                        </p:par>
                        <p:par>
                          <p:cTn id="120" fill="hold">
                            <p:stCondLst>
                              <p:cond delay="500"/>
                            </p:stCondLst>
                            <p:childTnLst>
                              <p:par>
                                <p:cTn id="121" presetID="23" presetClass="entr" presetSubtype="16" fill="hold" grpId="21" nodeType="afterEffect">
                                  <p:stCondLst>
                                    <p:cond delay="0"/>
                                  </p:stCondLst>
                                  <p:iterate>
                                    <p:tmAbs val="0"/>
                                  </p:iterate>
                                  <p:childTnLst>
                                    <p:set>
                                      <p:cBhvr>
                                        <p:cTn id="122" fill="hold"/>
                                        <p:tgtEl>
                                          <p:spTgt spid="61"/>
                                        </p:tgtEl>
                                        <p:attrNameLst>
                                          <p:attrName>style.visibility</p:attrName>
                                        </p:attrNameLst>
                                      </p:cBhvr>
                                      <p:to>
                                        <p:strVal val="visible"/>
                                      </p:to>
                                    </p:set>
                                    <p:anim calcmode="lin" valueType="num">
                                      <p:cBhvr>
                                        <p:cTn id="123" dur="500" fill="hold"/>
                                        <p:tgtEl>
                                          <p:spTgt spid="61"/>
                                        </p:tgtEl>
                                        <p:attrNameLst>
                                          <p:attrName>ppt_w</p:attrName>
                                        </p:attrNameLst>
                                      </p:cBhvr>
                                      <p:tavLst>
                                        <p:tav tm="0">
                                          <p:val>
                                            <p:fltVal val="0"/>
                                          </p:val>
                                        </p:tav>
                                        <p:tav tm="100000">
                                          <p:val>
                                            <p:strVal val="#ppt_w"/>
                                          </p:val>
                                        </p:tav>
                                      </p:tavLst>
                                    </p:anim>
                                    <p:anim calcmode="lin" valueType="num">
                                      <p:cBhvr>
                                        <p:cTn id="124" dur="500" fill="hold"/>
                                        <p:tgtEl>
                                          <p:spTgt spid="61"/>
                                        </p:tgtEl>
                                        <p:attrNameLst>
                                          <p:attrName>ppt_h</p:attrName>
                                        </p:attrNameLst>
                                      </p:cBhvr>
                                      <p:tavLst>
                                        <p:tav tm="0">
                                          <p:val>
                                            <p:fltVal val="0"/>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22" nodeType="clickEffect">
                                  <p:stCondLst>
                                    <p:cond delay="0"/>
                                  </p:stCondLst>
                                  <p:iterate>
                                    <p:tmAbs val="0"/>
                                  </p:iterate>
                                  <p:childTnLst>
                                    <p:set>
                                      <p:cBhvr>
                                        <p:cTn id="128" fill="hold"/>
                                        <p:tgtEl>
                                          <p:spTgt spid="65"/>
                                        </p:tgtEl>
                                        <p:attrNameLst>
                                          <p:attrName>style.visibility</p:attrName>
                                        </p:attrNameLst>
                                      </p:cBhvr>
                                      <p:to>
                                        <p:strVal val="visible"/>
                                      </p:to>
                                    </p:set>
                                    <p:animEffect transition="in" filter="wipe(down)">
                                      <p:cBhvr>
                                        <p:cTn id="129" dur="500"/>
                                        <p:tgtEl>
                                          <p:spTgt spid="65"/>
                                        </p:tgtEl>
                                      </p:cBhvr>
                                    </p:animEffect>
                                  </p:childTnLst>
                                </p:cTn>
                              </p:par>
                            </p:childTnLst>
                          </p:cTn>
                        </p:par>
                        <p:par>
                          <p:cTn id="130" fill="hold">
                            <p:stCondLst>
                              <p:cond delay="500"/>
                            </p:stCondLst>
                            <p:childTnLst>
                              <p:par>
                                <p:cTn id="131" presetID="23" presetClass="entr" presetSubtype="16" fill="hold" grpId="23" nodeType="afterEffect">
                                  <p:stCondLst>
                                    <p:cond delay="0"/>
                                  </p:stCondLst>
                                  <p:iterate>
                                    <p:tmAbs val="0"/>
                                  </p:iterate>
                                  <p:childTnLst>
                                    <p:set>
                                      <p:cBhvr>
                                        <p:cTn id="132" fill="hold"/>
                                        <p:tgtEl>
                                          <p:spTgt spid="66"/>
                                        </p:tgtEl>
                                        <p:attrNameLst>
                                          <p:attrName>style.visibility</p:attrName>
                                        </p:attrNameLst>
                                      </p:cBhvr>
                                      <p:to>
                                        <p:strVal val="visible"/>
                                      </p:to>
                                    </p:set>
                                    <p:anim calcmode="lin" valueType="num">
                                      <p:cBhvr>
                                        <p:cTn id="133" dur="500" fill="hold"/>
                                        <p:tgtEl>
                                          <p:spTgt spid="66"/>
                                        </p:tgtEl>
                                        <p:attrNameLst>
                                          <p:attrName>ppt_w</p:attrName>
                                        </p:attrNameLst>
                                      </p:cBhvr>
                                      <p:tavLst>
                                        <p:tav tm="0">
                                          <p:val>
                                            <p:fltVal val="0"/>
                                          </p:val>
                                        </p:tav>
                                        <p:tav tm="100000">
                                          <p:val>
                                            <p:strVal val="#ppt_w"/>
                                          </p:val>
                                        </p:tav>
                                      </p:tavLst>
                                    </p:anim>
                                    <p:anim calcmode="lin" valueType="num">
                                      <p:cBhvr>
                                        <p:cTn id="134" dur="500" fill="hold"/>
                                        <p:tgtEl>
                                          <p:spTgt spid="66"/>
                                        </p:tgtEl>
                                        <p:attrNameLst>
                                          <p:attrName>ppt_h</p:attrName>
                                        </p:attrNameLst>
                                      </p:cBhvr>
                                      <p:tavLst>
                                        <p:tav tm="0">
                                          <p:val>
                                            <p:fltVal val="0"/>
                                          </p:val>
                                        </p:tav>
                                        <p:tav tm="100000">
                                          <p:val>
                                            <p:strVal val="#ppt_h"/>
                                          </p:val>
                                        </p:tav>
                                      </p:tavLst>
                                    </p:anim>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2" nodeType="clickEffect">
                                  <p:stCondLst>
                                    <p:cond delay="0"/>
                                  </p:stCondLst>
                                  <p:iterate>
                                    <p:tmAbs val="0"/>
                                  </p:iterate>
                                  <p:childTnLst>
                                    <p:set>
                                      <p:cBhvr>
                                        <p:cTn id="138" fill="hold"/>
                                        <p:tgtEl>
                                          <p:spTgt spid="44">
                                            <p:txEl>
                                              <p:pRg st="4" end="4"/>
                                            </p:txEl>
                                          </p:spTgt>
                                        </p:tgtEl>
                                        <p:attrNameLst>
                                          <p:attrName>style.visibility</p:attrName>
                                        </p:attrNameLst>
                                      </p:cBhvr>
                                      <p:to>
                                        <p:strVal val="visible"/>
                                      </p:to>
                                    </p:set>
                                    <p:animEffect transition="in" filter="wipe(left)">
                                      <p:cBhvr>
                                        <p:cTn id="139" dur="500"/>
                                        <p:tgtEl>
                                          <p:spTgt spid="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4" animBg="1" advAuto="0"/>
      <p:bldP spid="43" grpId="1" build="p" bldLvl="5" animBg="1" advAuto="0"/>
      <p:bldP spid="44" grpId="2" build="p" bldLvl="5" animBg="1" advAuto="0"/>
      <p:bldP spid="47" grpId="8" animBg="1" advAuto="0"/>
      <p:bldP spid="48" grpId="11" animBg="1" advAuto="0"/>
      <p:bldP spid="49" grpId="10" animBg="1" advAuto="0"/>
      <p:bldP spid="50" grpId="9" animBg="1" advAuto="0"/>
      <p:bldP spid="51" grpId="12" animBg="1" advAuto="0"/>
      <p:bldP spid="52" grpId="13" animBg="1" advAuto="0"/>
      <p:bldP spid="53" grpId="15" animBg="1" advAuto="0"/>
      <p:bldP spid="54" grpId="16" animBg="1" advAuto="0"/>
      <p:bldP spid="55" grpId="19" animBg="1" advAuto="0"/>
      <p:bldP spid="56" grpId="18" animBg="1" advAuto="0"/>
      <p:bldP spid="57" grpId="6" animBg="1" advAuto="0"/>
      <p:bldP spid="60" grpId="20" animBg="1" advAuto="0"/>
      <p:bldP spid="61" grpId="21" animBg="1" advAuto="0"/>
      <p:bldP spid="62" grpId="17" animBg="1" advAuto="0"/>
      <p:bldP spid="65" grpId="22" animBg="1" advAuto="0"/>
      <p:bldP spid="66" grpId="23" animBg="1" advAuto="0"/>
      <p:bldP spid="70" grpId="5" animBg="1" advAuto="0"/>
      <p:bldP spid="73" grpId="3" animBg="1" advAuto="0"/>
      <p:bldP spid="93" grpId="7" animBg="1" advAuto="0"/>
      <p:bldP spid="94" grpId="14"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Height of Communication Satellite:"/>
          <p:cNvSpPr txBox="1"/>
          <p:nvPr/>
        </p:nvSpPr>
        <p:spPr>
          <a:xfrm>
            <a:off x="152400" y="71437"/>
            <a:ext cx="4495800" cy="375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457200" indent="-457200">
              <a:spcBef>
                <a:spcPts val="1200"/>
              </a:spcBef>
              <a:defRPr sz="2000" b="1">
                <a:solidFill>
                  <a:srgbClr val="CC00FF"/>
                </a:solidFill>
                <a:latin typeface="Arial"/>
                <a:ea typeface="Arial"/>
                <a:cs typeface="Arial"/>
                <a:sym typeface="Arial"/>
              </a:defRPr>
            </a:lvl1pPr>
          </a:lstStyle>
          <a:p>
            <a:r>
              <a:t>Height of Communication Satellite:</a:t>
            </a:r>
          </a:p>
        </p:txBody>
      </p:sp>
      <p:sp>
        <p:nvSpPr>
          <p:cNvPr id="97" name="The area of the earth from which a satellite is visible increases with the altitude.…"/>
          <p:cNvSpPr txBox="1"/>
          <p:nvPr/>
        </p:nvSpPr>
        <p:spPr>
          <a:xfrm>
            <a:off x="152400" y="452437"/>
            <a:ext cx="8915400" cy="23318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0066FF"/>
                </a:solidFill>
                <a:latin typeface="Arial"/>
                <a:ea typeface="Arial"/>
                <a:cs typeface="Arial"/>
                <a:sym typeface="Arial"/>
              </a:defRPr>
            </a:pPr>
            <a:r>
              <a:t>The area of the earth from which a satellite is visible increases with the altitude.</a:t>
            </a:r>
          </a:p>
          <a:p>
            <a:pPr>
              <a:spcBef>
                <a:spcPts val="1000"/>
              </a:spcBef>
              <a:defRPr sz="1800" b="1">
                <a:solidFill>
                  <a:srgbClr val="336600"/>
                </a:solidFill>
                <a:latin typeface="Arial"/>
                <a:ea typeface="Arial"/>
                <a:cs typeface="Arial"/>
                <a:sym typeface="Arial"/>
              </a:defRPr>
            </a:pPr>
            <a:r>
              <a:t>At altitudes below 10,000 km, the number of satellites required for global coverage would be excessive.</a:t>
            </a:r>
            <a:r>
              <a:rPr>
                <a:solidFill>
                  <a:srgbClr val="0066FF"/>
                </a:solidFill>
              </a:rPr>
              <a:t>  </a:t>
            </a:r>
          </a:p>
          <a:p>
            <a:pPr>
              <a:spcBef>
                <a:spcPts val="1000"/>
              </a:spcBef>
              <a:defRPr sz="1800" b="1">
                <a:solidFill>
                  <a:srgbClr val="CC0000"/>
                </a:solidFill>
                <a:latin typeface="Arial"/>
                <a:ea typeface="Arial"/>
                <a:cs typeface="Arial"/>
                <a:sym typeface="Arial"/>
              </a:defRPr>
            </a:pPr>
            <a:r>
              <a:t>At altitudes above 20,000 km, the time taken by signals may be large enough to cause confusion in telephonic conversation.</a:t>
            </a:r>
            <a:r>
              <a:rPr>
                <a:solidFill>
                  <a:srgbClr val="0066FF"/>
                </a:solidFill>
              </a:rPr>
              <a:t>  </a:t>
            </a:r>
          </a:p>
          <a:p>
            <a:pPr>
              <a:spcBef>
                <a:spcPts val="1000"/>
              </a:spcBef>
              <a:defRPr sz="1800" b="1">
                <a:solidFill>
                  <a:srgbClr val="006666"/>
                </a:solidFill>
                <a:latin typeface="Arial"/>
                <a:ea typeface="Arial"/>
                <a:cs typeface="Arial"/>
                <a:sym typeface="Arial"/>
              </a:defRPr>
            </a:pPr>
            <a:r>
              <a:t>If time-delay difficulties are ignored, then a synchronous satellite at </a:t>
            </a:r>
            <a:r>
              <a:rPr>
                <a:solidFill>
                  <a:srgbClr val="FF6600"/>
                </a:solidFill>
              </a:rPr>
              <a:t>36,000 km</a:t>
            </a:r>
            <a:r>
              <a:t> height can be advantageously used.</a:t>
            </a:r>
          </a:p>
        </p:txBody>
      </p:sp>
      <p:sp>
        <p:nvSpPr>
          <p:cNvPr id="98" name="Earth-Track Integral System for Communication Satellites:"/>
          <p:cNvSpPr txBox="1"/>
          <p:nvPr/>
        </p:nvSpPr>
        <p:spPr>
          <a:xfrm>
            <a:off x="152400" y="3027362"/>
            <a:ext cx="7391400" cy="375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457200" indent="-457200">
              <a:spcBef>
                <a:spcPts val="1200"/>
              </a:spcBef>
              <a:defRPr sz="2000" b="1">
                <a:solidFill>
                  <a:srgbClr val="0000FF"/>
                </a:solidFill>
                <a:latin typeface="Arial"/>
                <a:ea typeface="Arial"/>
                <a:cs typeface="Arial"/>
                <a:sym typeface="Arial"/>
              </a:defRPr>
            </a:lvl1pPr>
          </a:lstStyle>
          <a:p>
            <a:r>
              <a:t>Earth-Track Integral System for Communication Satellites:</a:t>
            </a:r>
          </a:p>
        </p:txBody>
      </p:sp>
      <p:sp>
        <p:nvSpPr>
          <p:cNvPr id="99" name="If several satellites are spaced around the same orbit in space, the tracks of the satellites will be different due to Earth’s rotation about its own axis.…"/>
          <p:cNvSpPr txBox="1"/>
          <p:nvPr/>
        </p:nvSpPr>
        <p:spPr>
          <a:xfrm>
            <a:off x="152398" y="3408363"/>
            <a:ext cx="8763004" cy="27382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9933FF"/>
                </a:solidFill>
                <a:latin typeface="Arial"/>
                <a:ea typeface="Arial"/>
                <a:cs typeface="Arial"/>
                <a:sym typeface="Arial"/>
              </a:defRPr>
            </a:pPr>
            <a:r>
              <a:t>If several satellites are spaced around the same orbit in space, the tracks of the satellites will be different due to Earth’s rotation about its own axis.  </a:t>
            </a:r>
          </a:p>
          <a:p>
            <a:pPr>
              <a:spcBef>
                <a:spcPts val="1000"/>
              </a:spcBef>
              <a:defRPr sz="1800" b="1">
                <a:solidFill>
                  <a:srgbClr val="FF6600"/>
                </a:solidFill>
                <a:latin typeface="Arial"/>
                <a:ea typeface="Arial"/>
                <a:cs typeface="Arial"/>
                <a:sym typeface="Arial"/>
              </a:defRPr>
            </a:pPr>
            <a:r>
              <a:t>If four satellites are placed into different orbits with their ascending modes displaced successively by 30° intervals to the east direction, the difference, in effects of Earth’s rotation, can be counteracted and the paths of all the satellites relative to the Earth will be the same.  </a:t>
            </a:r>
          </a:p>
          <a:p>
            <a:pPr>
              <a:spcBef>
                <a:spcPts val="1000"/>
              </a:spcBef>
              <a:defRPr sz="1800" b="1">
                <a:solidFill>
                  <a:srgbClr val="A50021"/>
                </a:solidFill>
                <a:latin typeface="Arial"/>
                <a:ea typeface="Arial"/>
                <a:cs typeface="Arial"/>
                <a:sym typeface="Arial"/>
              </a:defRPr>
            </a:pPr>
            <a:r>
              <a:t>Such Earth-Track integral systems can be arranged to have the satellite period an integral factor of the sidereal day in order to have the same track repeated day after day.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96"/>
                                        </p:tgtEl>
                                        <p:attrNameLst>
                                          <p:attrName>style.visibility</p:attrName>
                                        </p:attrNameLst>
                                      </p:cBhvr>
                                      <p:to>
                                        <p:strVal val="visible"/>
                                      </p:to>
                                    </p:set>
                                    <p:anim calcmode="lin" valueType="num">
                                      <p:cBhvr>
                                        <p:cTn id="7" dur="500" fill="hold"/>
                                        <p:tgtEl>
                                          <p:spTgt spid="96"/>
                                        </p:tgtEl>
                                        <p:attrNameLst>
                                          <p:attrName>ppt_x</p:attrName>
                                        </p:attrNameLst>
                                      </p:cBhvr>
                                      <p:tavLst>
                                        <p:tav tm="0">
                                          <p:val>
                                            <p:strVal val="#ppt_x"/>
                                          </p:val>
                                        </p:tav>
                                        <p:tav tm="100000">
                                          <p:val>
                                            <p:strVal val="#ppt_x"/>
                                          </p:val>
                                        </p:tav>
                                      </p:tavLst>
                                    </p:anim>
                                    <p:anim calcmode="lin" valueType="num">
                                      <p:cBhvr>
                                        <p:cTn id="8" dur="500" fill="hold"/>
                                        <p:tgtEl>
                                          <p:spTgt spid="9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2" nodeType="clickEffect">
                                  <p:stCondLst>
                                    <p:cond delay="0"/>
                                  </p:stCondLst>
                                  <p:iterate>
                                    <p:tmAbs val="0"/>
                                  </p:iterate>
                                  <p:childTnLst>
                                    <p:set>
                                      <p:cBhvr>
                                        <p:cTn id="12" fill="hold"/>
                                        <p:tgtEl>
                                          <p:spTgt spid="97">
                                            <p:bg/>
                                          </p:spTgt>
                                        </p:tgtEl>
                                        <p:attrNameLst>
                                          <p:attrName>style.visibility</p:attrName>
                                        </p:attrNameLst>
                                      </p:cBhvr>
                                      <p:to>
                                        <p:strVal val="visible"/>
                                      </p:to>
                                    </p:set>
                                    <p:animEffect transition="in" filter="wipe(up)">
                                      <p:cBhvr>
                                        <p:cTn id="13" dur="500"/>
                                        <p:tgtEl>
                                          <p:spTgt spid="97">
                                            <p:bg/>
                                          </p:spTgt>
                                        </p:tgtEl>
                                      </p:cBhvr>
                                    </p:animEffect>
                                  </p:childTnLst>
                                </p:cTn>
                              </p:par>
                              <p:par>
                                <p:cTn id="14" presetID="22" presetClass="entr" presetSubtype="1" fill="hold" grpId="2" nodeType="withEffect">
                                  <p:stCondLst>
                                    <p:cond delay="0"/>
                                  </p:stCondLst>
                                  <p:iterate>
                                    <p:tmAbs val="0"/>
                                  </p:iterate>
                                  <p:childTnLst>
                                    <p:set>
                                      <p:cBhvr>
                                        <p:cTn id="15" fill="hold"/>
                                        <p:tgtEl>
                                          <p:spTgt spid="97">
                                            <p:txEl>
                                              <p:pRg st="0" end="0"/>
                                            </p:txEl>
                                          </p:spTgt>
                                        </p:tgtEl>
                                        <p:attrNameLst>
                                          <p:attrName>style.visibility</p:attrName>
                                        </p:attrNameLst>
                                      </p:cBhvr>
                                      <p:to>
                                        <p:strVal val="visible"/>
                                      </p:to>
                                    </p:set>
                                    <p:animEffect transition="in" filter="wipe(up)">
                                      <p:cBhvr>
                                        <p:cTn id="16" dur="500"/>
                                        <p:tgtEl>
                                          <p:spTgt spid="97">
                                            <p:txEl>
                                              <p:pRg st="0" end="0"/>
                                            </p:txEl>
                                          </p:spTgt>
                                        </p:tgtEl>
                                      </p:cBhvr>
                                    </p:animEffect>
                                  </p:childTnLst>
                                </p:cTn>
                              </p:par>
                            </p:childTnLst>
                          </p:cTn>
                        </p:par>
                        <p:par>
                          <p:cTn id="17" fill="hold">
                            <p:stCondLst>
                              <p:cond delay="500"/>
                            </p:stCondLst>
                            <p:childTnLst>
                              <p:par>
                                <p:cTn id="18" presetID="22" presetClass="entr" presetSubtype="1" fill="hold" grpId="2" nodeType="afterEffect">
                                  <p:stCondLst>
                                    <p:cond delay="0"/>
                                  </p:stCondLst>
                                  <p:iterate>
                                    <p:tmAbs val="0"/>
                                  </p:iterate>
                                  <p:childTnLst>
                                    <p:set>
                                      <p:cBhvr>
                                        <p:cTn id="19" fill="hold"/>
                                        <p:tgtEl>
                                          <p:spTgt spid="97">
                                            <p:txEl>
                                              <p:pRg st="1" end="1"/>
                                            </p:txEl>
                                          </p:spTgt>
                                        </p:tgtEl>
                                        <p:attrNameLst>
                                          <p:attrName>style.visibility</p:attrName>
                                        </p:attrNameLst>
                                      </p:cBhvr>
                                      <p:to>
                                        <p:strVal val="visible"/>
                                      </p:to>
                                    </p:set>
                                    <p:animEffect transition="in" filter="wipe(up)">
                                      <p:cBhvr>
                                        <p:cTn id="20" dur="500"/>
                                        <p:tgtEl>
                                          <p:spTgt spid="9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2" nodeType="clickEffect">
                                  <p:stCondLst>
                                    <p:cond delay="0"/>
                                  </p:stCondLst>
                                  <p:iterate>
                                    <p:tmAbs val="0"/>
                                  </p:iterate>
                                  <p:childTnLst>
                                    <p:set>
                                      <p:cBhvr>
                                        <p:cTn id="24" fill="hold"/>
                                        <p:tgtEl>
                                          <p:spTgt spid="97">
                                            <p:txEl>
                                              <p:pRg st="2" end="2"/>
                                            </p:txEl>
                                          </p:spTgt>
                                        </p:tgtEl>
                                        <p:attrNameLst>
                                          <p:attrName>style.visibility</p:attrName>
                                        </p:attrNameLst>
                                      </p:cBhvr>
                                      <p:to>
                                        <p:strVal val="visible"/>
                                      </p:to>
                                    </p:set>
                                    <p:animEffect transition="in" filter="wipe(up)">
                                      <p:cBhvr>
                                        <p:cTn id="25" dur="500"/>
                                        <p:tgtEl>
                                          <p:spTgt spid="9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2" nodeType="clickEffect">
                                  <p:stCondLst>
                                    <p:cond delay="0"/>
                                  </p:stCondLst>
                                  <p:iterate>
                                    <p:tmAbs val="0"/>
                                  </p:iterate>
                                  <p:childTnLst>
                                    <p:set>
                                      <p:cBhvr>
                                        <p:cTn id="29" fill="hold"/>
                                        <p:tgtEl>
                                          <p:spTgt spid="97">
                                            <p:txEl>
                                              <p:pRg st="3" end="3"/>
                                            </p:txEl>
                                          </p:spTgt>
                                        </p:tgtEl>
                                        <p:attrNameLst>
                                          <p:attrName>style.visibility</p:attrName>
                                        </p:attrNameLst>
                                      </p:cBhvr>
                                      <p:to>
                                        <p:strVal val="visible"/>
                                      </p:to>
                                    </p:set>
                                    <p:animEffect transition="in" filter="wipe(up)">
                                      <p:cBhvr>
                                        <p:cTn id="30" dur="500"/>
                                        <p:tgtEl>
                                          <p:spTgt spid="9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3" nodeType="clickEffect">
                                  <p:stCondLst>
                                    <p:cond delay="0"/>
                                  </p:stCondLst>
                                  <p:iterate>
                                    <p:tmAbs val="0"/>
                                  </p:iterate>
                                  <p:childTnLst>
                                    <p:set>
                                      <p:cBhvr>
                                        <p:cTn id="34" fill="hold"/>
                                        <p:tgtEl>
                                          <p:spTgt spid="98"/>
                                        </p:tgtEl>
                                        <p:attrNameLst>
                                          <p:attrName>style.visibility</p:attrName>
                                        </p:attrNameLst>
                                      </p:cBhvr>
                                      <p:to>
                                        <p:strVal val="visible"/>
                                      </p:to>
                                    </p:set>
                                    <p:anim calcmode="lin" valueType="num">
                                      <p:cBhvr>
                                        <p:cTn id="35" dur="500" fill="hold"/>
                                        <p:tgtEl>
                                          <p:spTgt spid="98"/>
                                        </p:tgtEl>
                                        <p:attrNameLst>
                                          <p:attrName>ppt_w</p:attrName>
                                        </p:attrNameLst>
                                      </p:cBhvr>
                                      <p:tavLst>
                                        <p:tav tm="0">
                                          <p:val>
                                            <p:fltVal val="0"/>
                                          </p:val>
                                        </p:tav>
                                        <p:tav tm="100000">
                                          <p:val>
                                            <p:strVal val="#ppt_w"/>
                                          </p:val>
                                        </p:tav>
                                      </p:tavLst>
                                    </p:anim>
                                    <p:anim calcmode="lin" valueType="num">
                                      <p:cBhvr>
                                        <p:cTn id="36" dur="500" fill="hold"/>
                                        <p:tgtEl>
                                          <p:spTgt spid="98"/>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4" nodeType="clickEffect">
                                  <p:stCondLst>
                                    <p:cond delay="0"/>
                                  </p:stCondLst>
                                  <p:iterate>
                                    <p:tmAbs val="0"/>
                                  </p:iterate>
                                  <p:childTnLst>
                                    <p:set>
                                      <p:cBhvr>
                                        <p:cTn id="40" fill="hold"/>
                                        <p:tgtEl>
                                          <p:spTgt spid="99">
                                            <p:bg/>
                                          </p:spTgt>
                                        </p:tgtEl>
                                        <p:attrNameLst>
                                          <p:attrName>style.visibility</p:attrName>
                                        </p:attrNameLst>
                                      </p:cBhvr>
                                      <p:to>
                                        <p:strVal val="visible"/>
                                      </p:to>
                                    </p:set>
                                    <p:animEffect transition="in" filter="wipe(up)">
                                      <p:cBhvr>
                                        <p:cTn id="41" dur="500"/>
                                        <p:tgtEl>
                                          <p:spTgt spid="99">
                                            <p:bg/>
                                          </p:spTgt>
                                        </p:tgtEl>
                                      </p:cBhvr>
                                    </p:animEffect>
                                  </p:childTnLst>
                                </p:cTn>
                              </p:par>
                              <p:par>
                                <p:cTn id="42" presetID="22" presetClass="entr" presetSubtype="1" fill="hold" grpId="4" nodeType="withEffect">
                                  <p:stCondLst>
                                    <p:cond delay="0"/>
                                  </p:stCondLst>
                                  <p:iterate>
                                    <p:tmAbs val="0"/>
                                  </p:iterate>
                                  <p:childTnLst>
                                    <p:set>
                                      <p:cBhvr>
                                        <p:cTn id="43" fill="hold"/>
                                        <p:tgtEl>
                                          <p:spTgt spid="99">
                                            <p:txEl>
                                              <p:pRg st="0" end="0"/>
                                            </p:txEl>
                                          </p:spTgt>
                                        </p:tgtEl>
                                        <p:attrNameLst>
                                          <p:attrName>style.visibility</p:attrName>
                                        </p:attrNameLst>
                                      </p:cBhvr>
                                      <p:to>
                                        <p:strVal val="visible"/>
                                      </p:to>
                                    </p:set>
                                    <p:animEffect transition="in" filter="wipe(up)">
                                      <p:cBhvr>
                                        <p:cTn id="44" dur="500"/>
                                        <p:tgtEl>
                                          <p:spTgt spid="99">
                                            <p:txEl>
                                              <p:pRg st="0" end="0"/>
                                            </p:txEl>
                                          </p:spTgt>
                                        </p:tgtEl>
                                      </p:cBhvr>
                                    </p:animEffect>
                                  </p:childTnLst>
                                </p:cTn>
                              </p:par>
                            </p:childTnLst>
                          </p:cTn>
                        </p:par>
                        <p:par>
                          <p:cTn id="45" fill="hold">
                            <p:stCondLst>
                              <p:cond delay="500"/>
                            </p:stCondLst>
                            <p:childTnLst>
                              <p:par>
                                <p:cTn id="46" presetID="22" presetClass="entr" presetSubtype="1" fill="hold" grpId="4" nodeType="afterEffect">
                                  <p:stCondLst>
                                    <p:cond delay="0"/>
                                  </p:stCondLst>
                                  <p:iterate>
                                    <p:tmAbs val="0"/>
                                  </p:iterate>
                                  <p:childTnLst>
                                    <p:set>
                                      <p:cBhvr>
                                        <p:cTn id="47" fill="hold"/>
                                        <p:tgtEl>
                                          <p:spTgt spid="99">
                                            <p:txEl>
                                              <p:pRg st="1" end="1"/>
                                            </p:txEl>
                                          </p:spTgt>
                                        </p:tgtEl>
                                        <p:attrNameLst>
                                          <p:attrName>style.visibility</p:attrName>
                                        </p:attrNameLst>
                                      </p:cBhvr>
                                      <p:to>
                                        <p:strVal val="visible"/>
                                      </p:to>
                                    </p:set>
                                    <p:animEffect transition="in" filter="wipe(up)">
                                      <p:cBhvr>
                                        <p:cTn id="48" dur="500"/>
                                        <p:tgtEl>
                                          <p:spTgt spid="99">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4" nodeType="clickEffect">
                                  <p:stCondLst>
                                    <p:cond delay="0"/>
                                  </p:stCondLst>
                                  <p:iterate>
                                    <p:tmAbs val="0"/>
                                  </p:iterate>
                                  <p:childTnLst>
                                    <p:set>
                                      <p:cBhvr>
                                        <p:cTn id="52" fill="hold"/>
                                        <p:tgtEl>
                                          <p:spTgt spid="99">
                                            <p:txEl>
                                              <p:pRg st="2" end="2"/>
                                            </p:txEl>
                                          </p:spTgt>
                                        </p:tgtEl>
                                        <p:attrNameLst>
                                          <p:attrName>style.visibility</p:attrName>
                                        </p:attrNameLst>
                                      </p:cBhvr>
                                      <p:to>
                                        <p:strVal val="visible"/>
                                      </p:to>
                                    </p:set>
                                    <p:animEffect transition="in" filter="wipe(up)">
                                      <p:cBhvr>
                                        <p:cTn id="53" dur="500"/>
                                        <p:tgtEl>
                                          <p:spTgt spid="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1" animBg="1" advAuto="0"/>
      <p:bldP spid="97" grpId="2" build="p" bldLvl="5" animBg="1" advAuto="0"/>
      <p:bldP spid="98" grpId="3" animBg="1" advAuto="0"/>
      <p:bldP spid="99" grpId="4"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mote Sensing Satellites:"/>
          <p:cNvSpPr txBox="1"/>
          <p:nvPr/>
        </p:nvSpPr>
        <p:spPr>
          <a:xfrm>
            <a:off x="152400" y="1"/>
            <a:ext cx="35052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457200" indent="-457200">
              <a:spcBef>
                <a:spcPts val="1200"/>
              </a:spcBef>
              <a:defRPr sz="2000" b="1">
                <a:solidFill>
                  <a:srgbClr val="FF0000"/>
                </a:solidFill>
                <a:latin typeface="Arial"/>
                <a:ea typeface="Arial"/>
                <a:cs typeface="Arial"/>
                <a:sym typeface="Arial"/>
              </a:defRPr>
            </a:lvl1pPr>
          </a:lstStyle>
          <a:p>
            <a:r>
              <a:t>Remote Sensing Satellites:</a:t>
            </a:r>
          </a:p>
        </p:txBody>
      </p:sp>
      <p:sp>
        <p:nvSpPr>
          <p:cNvPr id="102" name="‘Remote Sensing’ is obtaining information about an object by observing it from a distance and without coming into actual contact with it.…"/>
          <p:cNvSpPr txBox="1"/>
          <p:nvPr/>
        </p:nvSpPr>
        <p:spPr>
          <a:xfrm>
            <a:off x="152400" y="304800"/>
            <a:ext cx="8915400" cy="24715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sz="1800" b="1">
                <a:solidFill>
                  <a:srgbClr val="006666"/>
                </a:solidFill>
                <a:latin typeface="Arial"/>
                <a:ea typeface="Arial"/>
                <a:cs typeface="Arial"/>
                <a:sym typeface="Arial"/>
              </a:defRPr>
            </a:pPr>
            <a:r>
              <a:t>‘Remote Sensing’ is obtaining information about an object by observing it from a distance and without coming into actual contact with it.</a:t>
            </a:r>
          </a:p>
          <a:p>
            <a:pPr>
              <a:spcBef>
                <a:spcPts val="1000"/>
              </a:spcBef>
              <a:defRPr sz="1800" b="1">
                <a:solidFill>
                  <a:srgbClr val="CC00FF"/>
                </a:solidFill>
                <a:latin typeface="Arial"/>
                <a:ea typeface="Arial"/>
                <a:cs typeface="Arial"/>
                <a:sym typeface="Arial"/>
              </a:defRPr>
            </a:pPr>
            <a:r>
              <a:t>The orbit of a remote sensing satellite is such that the satellite passes over a particular latitude at approximately the same local time. i.e. the position of the Sun with respect to a point on the Earth remains approximately the same as the satellite passes over it.  Such orbits are called </a:t>
            </a:r>
            <a:r>
              <a:rPr>
                <a:solidFill>
                  <a:srgbClr val="0000FF"/>
                </a:solidFill>
              </a:rPr>
              <a:t>Sun-synchronous orbits</a:t>
            </a:r>
            <a:r>
              <a:t>.</a:t>
            </a:r>
          </a:p>
          <a:p>
            <a:pPr>
              <a:spcBef>
                <a:spcPts val="1000"/>
              </a:spcBef>
              <a:defRPr sz="1800" b="1">
                <a:solidFill>
                  <a:srgbClr val="A50021"/>
                </a:solidFill>
                <a:latin typeface="Arial"/>
                <a:ea typeface="Arial"/>
                <a:cs typeface="Arial"/>
                <a:sym typeface="Arial"/>
              </a:defRPr>
            </a:pPr>
            <a:r>
              <a:t>A remote sensing satellite takes photographs of a particular region with nearly the same illumination every time it passes through that region.</a:t>
            </a:r>
          </a:p>
        </p:txBody>
      </p:sp>
      <p:sp>
        <p:nvSpPr>
          <p:cNvPr id="103" name="Applications:"/>
          <p:cNvSpPr txBox="1"/>
          <p:nvPr/>
        </p:nvSpPr>
        <p:spPr>
          <a:xfrm>
            <a:off x="152400" y="2819401"/>
            <a:ext cx="1828800" cy="375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marL="457200" indent="-457200">
              <a:spcBef>
                <a:spcPts val="1200"/>
              </a:spcBef>
              <a:defRPr sz="2000" b="1">
                <a:solidFill>
                  <a:srgbClr val="0066FF"/>
                </a:solidFill>
                <a:latin typeface="Arial"/>
                <a:ea typeface="Arial"/>
                <a:cs typeface="Arial"/>
                <a:sym typeface="Arial"/>
              </a:defRPr>
            </a:lvl1pPr>
          </a:lstStyle>
          <a:p>
            <a:r>
              <a:t>Applications:</a:t>
            </a:r>
          </a:p>
        </p:txBody>
      </p:sp>
      <p:sp>
        <p:nvSpPr>
          <p:cNvPr id="104" name="In Geology…"/>
          <p:cNvSpPr txBox="1"/>
          <p:nvPr/>
        </p:nvSpPr>
        <p:spPr>
          <a:xfrm>
            <a:off x="152400" y="3241675"/>
            <a:ext cx="3962400" cy="33732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457200" indent="-457200">
              <a:spcBef>
                <a:spcPts val="1000"/>
              </a:spcBef>
              <a:buSzPct val="100000"/>
              <a:buAutoNum type="arabicPeriod"/>
              <a:defRPr sz="1800" b="1">
                <a:solidFill>
                  <a:srgbClr val="6600FF"/>
                </a:solidFill>
                <a:latin typeface="Arial"/>
                <a:ea typeface="Arial"/>
                <a:cs typeface="Arial"/>
                <a:sym typeface="Arial"/>
              </a:defRPr>
            </a:pPr>
            <a:r>
              <a:t>In Geology</a:t>
            </a:r>
          </a:p>
          <a:p>
            <a:pPr marL="457200" indent="-457200">
              <a:spcBef>
                <a:spcPts val="1000"/>
              </a:spcBef>
              <a:buSzPct val="100000"/>
              <a:buAutoNum type="arabicPeriod"/>
              <a:defRPr sz="1800" b="1">
                <a:solidFill>
                  <a:srgbClr val="6600FF"/>
                </a:solidFill>
                <a:latin typeface="Arial"/>
                <a:ea typeface="Arial"/>
                <a:cs typeface="Arial"/>
                <a:sym typeface="Arial"/>
              </a:defRPr>
            </a:pPr>
            <a:r>
              <a:t>In Agriculture</a:t>
            </a:r>
          </a:p>
          <a:p>
            <a:pPr marL="457200" indent="-457200">
              <a:spcBef>
                <a:spcPts val="1000"/>
              </a:spcBef>
              <a:buSzPct val="100000"/>
              <a:buAutoNum type="arabicPeriod"/>
              <a:defRPr sz="1800" b="1">
                <a:solidFill>
                  <a:srgbClr val="6600FF"/>
                </a:solidFill>
                <a:latin typeface="Arial"/>
                <a:ea typeface="Arial"/>
                <a:cs typeface="Arial"/>
                <a:sym typeface="Arial"/>
              </a:defRPr>
            </a:pPr>
            <a:r>
              <a:t>In Forestry</a:t>
            </a:r>
          </a:p>
          <a:p>
            <a:pPr marL="457200" indent="-457200">
              <a:spcBef>
                <a:spcPts val="1000"/>
              </a:spcBef>
              <a:buSzPct val="100000"/>
              <a:buAutoNum type="arabicPeriod"/>
              <a:defRPr sz="1800" b="1">
                <a:solidFill>
                  <a:srgbClr val="6600FF"/>
                </a:solidFill>
                <a:latin typeface="Arial"/>
                <a:ea typeface="Arial"/>
                <a:cs typeface="Arial"/>
                <a:sym typeface="Arial"/>
              </a:defRPr>
            </a:pPr>
            <a:r>
              <a:t>In Land Mapping</a:t>
            </a:r>
          </a:p>
          <a:p>
            <a:pPr marL="457200" indent="-457200">
              <a:spcBef>
                <a:spcPts val="1000"/>
              </a:spcBef>
              <a:buSzPct val="100000"/>
              <a:buAutoNum type="arabicPeriod"/>
              <a:defRPr sz="1800" b="1">
                <a:solidFill>
                  <a:srgbClr val="6600FF"/>
                </a:solidFill>
                <a:latin typeface="Arial"/>
                <a:ea typeface="Arial"/>
                <a:cs typeface="Arial"/>
                <a:sym typeface="Arial"/>
              </a:defRPr>
            </a:pPr>
            <a:r>
              <a:t>In Ocean and Coastal Data</a:t>
            </a:r>
          </a:p>
          <a:p>
            <a:pPr marL="457200" indent="-457200">
              <a:spcBef>
                <a:spcPts val="1000"/>
              </a:spcBef>
              <a:buSzPct val="100000"/>
              <a:buAutoNum type="arabicPeriod"/>
              <a:defRPr sz="1800" b="1">
                <a:solidFill>
                  <a:srgbClr val="6600FF"/>
                </a:solidFill>
                <a:latin typeface="Arial"/>
                <a:ea typeface="Arial"/>
                <a:cs typeface="Arial"/>
                <a:sym typeface="Arial"/>
              </a:defRPr>
            </a:pPr>
            <a:r>
              <a:t>In Monitoring Environmental Conditions</a:t>
            </a:r>
          </a:p>
          <a:p>
            <a:pPr marL="457200" indent="-457200">
              <a:spcBef>
                <a:spcPts val="1000"/>
              </a:spcBef>
              <a:buSzPct val="100000"/>
              <a:buAutoNum type="arabicPeriod"/>
              <a:defRPr sz="1800" b="1">
                <a:solidFill>
                  <a:srgbClr val="6600FF"/>
                </a:solidFill>
                <a:latin typeface="Arial"/>
                <a:ea typeface="Arial"/>
                <a:cs typeface="Arial"/>
                <a:sym typeface="Arial"/>
              </a:defRPr>
            </a:pPr>
            <a:r>
              <a:t>In Biodiversity</a:t>
            </a:r>
          </a:p>
          <a:p>
            <a:pPr marL="457200" indent="-457200">
              <a:spcBef>
                <a:spcPts val="1000"/>
              </a:spcBef>
              <a:buSzPct val="100000"/>
              <a:buAutoNum type="arabicPeriod"/>
              <a:defRPr sz="1800" b="1">
                <a:solidFill>
                  <a:srgbClr val="6600FF"/>
                </a:solidFill>
                <a:latin typeface="Arial"/>
                <a:ea typeface="Arial"/>
                <a:cs typeface="Arial"/>
                <a:sym typeface="Arial"/>
              </a:defRPr>
            </a:pPr>
            <a:r>
              <a:t>In Ground Water Management</a:t>
            </a:r>
          </a:p>
        </p:txBody>
      </p:sp>
      <p:sp>
        <p:nvSpPr>
          <p:cNvPr id="105" name="In Flood Damage Assessment…"/>
          <p:cNvSpPr txBox="1"/>
          <p:nvPr/>
        </p:nvSpPr>
        <p:spPr>
          <a:xfrm>
            <a:off x="4191000" y="2976562"/>
            <a:ext cx="4800600" cy="36399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457200" indent="-457200">
              <a:spcBef>
                <a:spcPts val="1000"/>
              </a:spcBef>
              <a:buSzPct val="100000"/>
              <a:buAutoNum type="arabicPeriod" startAt="9"/>
              <a:defRPr sz="1800" b="1">
                <a:solidFill>
                  <a:srgbClr val="FF00FF"/>
                </a:solidFill>
                <a:latin typeface="Arial"/>
                <a:ea typeface="Arial"/>
                <a:cs typeface="Arial"/>
                <a:sym typeface="Arial"/>
              </a:defRPr>
            </a:pPr>
            <a:r>
              <a:t>In Flood Damage Assessment</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the Field of Defence</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Mapping Wastelands</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Early Warning Systems        (Natural Calamities)</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Management of Water Resources</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Fisheries Sectors</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Tourism Industry</a:t>
            </a:r>
          </a:p>
          <a:p>
            <a:pPr marL="457200" indent="-457200">
              <a:spcBef>
                <a:spcPts val="1000"/>
              </a:spcBef>
              <a:buSzPct val="100000"/>
              <a:buAutoNum type="arabicPeriod" startAt="9"/>
              <a:defRPr sz="1800" b="1">
                <a:solidFill>
                  <a:srgbClr val="FF00FF"/>
                </a:solidFill>
                <a:latin typeface="Arial"/>
                <a:ea typeface="Arial"/>
                <a:cs typeface="Arial"/>
                <a:sym typeface="Arial"/>
              </a:defRPr>
            </a:pPr>
            <a:r>
              <a:t>In Planning Pipeline Routs, Ring Roads and Urban Settlements</a:t>
            </a:r>
          </a:p>
        </p:txBody>
      </p:sp>
      <p:sp>
        <p:nvSpPr>
          <p:cNvPr id="106" name="Rectangle"/>
          <p:cNvSpPr/>
          <p:nvPr/>
        </p:nvSpPr>
        <p:spPr>
          <a:xfrm>
            <a:off x="152400" y="3276600"/>
            <a:ext cx="3886200" cy="3505200"/>
          </a:xfrm>
          <a:prstGeom prst="rect">
            <a:avLst/>
          </a:prstGeom>
          <a:ln w="28575">
            <a:solidFill>
              <a:srgbClr val="FF6600"/>
            </a:solidFill>
          </a:ln>
        </p:spPr>
        <p:txBody>
          <a:bodyPr lIns="45718" tIns="45718" rIns="45718" bIns="45718" anchor="ctr"/>
          <a:lstStyle/>
          <a:p>
            <a:pPr>
              <a:defRPr>
                <a:latin typeface="+mn-lt"/>
                <a:ea typeface="+mn-ea"/>
                <a:cs typeface="+mn-cs"/>
                <a:sym typeface="Times New Roman"/>
              </a:defRPr>
            </a:pPr>
            <a:endParaRPr/>
          </a:p>
        </p:txBody>
      </p:sp>
      <p:sp>
        <p:nvSpPr>
          <p:cNvPr id="107" name="Rectangle"/>
          <p:cNvSpPr/>
          <p:nvPr/>
        </p:nvSpPr>
        <p:spPr>
          <a:xfrm>
            <a:off x="4190998" y="2971800"/>
            <a:ext cx="4572003" cy="3810000"/>
          </a:xfrm>
          <a:prstGeom prst="rect">
            <a:avLst/>
          </a:prstGeom>
          <a:ln w="28575">
            <a:solidFill>
              <a:srgbClr val="FF6600"/>
            </a:solidFill>
          </a:ln>
        </p:spPr>
        <p:txBody>
          <a:bodyPr lIns="45718" tIns="45718" rIns="45718" bIns="45718" anchor="ctr"/>
          <a:lstStyle/>
          <a:p>
            <a:pPr>
              <a:defRPr>
                <a:latin typeface="+mn-lt"/>
                <a:ea typeface="+mn-ea"/>
                <a:cs typeface="+mn-cs"/>
                <a:sym typeface="Times New Roman"/>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iterate>
                                    <p:tmAbs val="0"/>
                                  </p:iterate>
                                  <p:childTnLst>
                                    <p:set>
                                      <p:cBhvr>
                                        <p:cTn id="6" fill="hold"/>
                                        <p:tgtEl>
                                          <p:spTgt spid="101"/>
                                        </p:tgtEl>
                                        <p:attrNameLst>
                                          <p:attrName>style.visibility</p:attrName>
                                        </p:attrNameLst>
                                      </p:cBhvr>
                                      <p:to>
                                        <p:strVal val="visible"/>
                                      </p:to>
                                    </p:set>
                                    <p:anim calcmode="lin" valueType="num">
                                      <p:cBhvr>
                                        <p:cTn id="7" dur="500" fill="hold"/>
                                        <p:tgtEl>
                                          <p:spTgt spid="101"/>
                                        </p:tgtEl>
                                        <p:attrNameLst>
                                          <p:attrName>ppt_x</p:attrName>
                                        </p:attrNameLst>
                                      </p:cBhvr>
                                      <p:tavLst>
                                        <p:tav tm="0">
                                          <p:val>
                                            <p:strVal val="#ppt_x"/>
                                          </p:val>
                                        </p:tav>
                                        <p:tav tm="100000">
                                          <p:val>
                                            <p:strVal val="#ppt_x"/>
                                          </p:val>
                                        </p:tav>
                                      </p:tavLst>
                                    </p:anim>
                                    <p:anim calcmode="lin" valueType="num">
                                      <p:cBhvr>
                                        <p:cTn id="8" dur="500" fill="hold"/>
                                        <p:tgtEl>
                                          <p:spTgt spid="10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2" nodeType="clickEffect">
                                  <p:stCondLst>
                                    <p:cond delay="0"/>
                                  </p:stCondLst>
                                  <p:iterate>
                                    <p:tmAbs val="0"/>
                                  </p:iterate>
                                  <p:childTnLst>
                                    <p:set>
                                      <p:cBhvr>
                                        <p:cTn id="12" fill="hold"/>
                                        <p:tgtEl>
                                          <p:spTgt spid="102">
                                            <p:bg/>
                                          </p:spTgt>
                                        </p:tgtEl>
                                        <p:attrNameLst>
                                          <p:attrName>style.visibility</p:attrName>
                                        </p:attrNameLst>
                                      </p:cBhvr>
                                      <p:to>
                                        <p:strVal val="visible"/>
                                      </p:to>
                                    </p:set>
                                    <p:animEffect transition="in" filter="wipe(up)">
                                      <p:cBhvr>
                                        <p:cTn id="13" dur="500"/>
                                        <p:tgtEl>
                                          <p:spTgt spid="102">
                                            <p:bg/>
                                          </p:spTgt>
                                        </p:tgtEl>
                                      </p:cBhvr>
                                    </p:animEffect>
                                  </p:childTnLst>
                                </p:cTn>
                              </p:par>
                              <p:par>
                                <p:cTn id="14" presetID="22" presetClass="entr" presetSubtype="1" fill="hold" grpId="2" nodeType="withEffect">
                                  <p:stCondLst>
                                    <p:cond delay="0"/>
                                  </p:stCondLst>
                                  <p:iterate>
                                    <p:tmAbs val="0"/>
                                  </p:iterate>
                                  <p:childTnLst>
                                    <p:set>
                                      <p:cBhvr>
                                        <p:cTn id="15" fill="hold"/>
                                        <p:tgtEl>
                                          <p:spTgt spid="102">
                                            <p:txEl>
                                              <p:pRg st="0" end="0"/>
                                            </p:txEl>
                                          </p:spTgt>
                                        </p:tgtEl>
                                        <p:attrNameLst>
                                          <p:attrName>style.visibility</p:attrName>
                                        </p:attrNameLst>
                                      </p:cBhvr>
                                      <p:to>
                                        <p:strVal val="visible"/>
                                      </p:to>
                                    </p:set>
                                    <p:animEffect transition="in" filter="wipe(up)">
                                      <p:cBhvr>
                                        <p:cTn id="16" dur="500"/>
                                        <p:tgtEl>
                                          <p:spTgt spid="102">
                                            <p:txEl>
                                              <p:pRg st="0" end="0"/>
                                            </p:txEl>
                                          </p:spTgt>
                                        </p:tgtEl>
                                      </p:cBhvr>
                                    </p:animEffect>
                                  </p:childTnLst>
                                </p:cTn>
                              </p:par>
                            </p:childTnLst>
                          </p:cTn>
                        </p:par>
                        <p:par>
                          <p:cTn id="17" fill="hold">
                            <p:stCondLst>
                              <p:cond delay="500"/>
                            </p:stCondLst>
                            <p:childTnLst>
                              <p:par>
                                <p:cTn id="18" presetID="22" presetClass="entr" presetSubtype="1" fill="hold" grpId="2" nodeType="afterEffect">
                                  <p:stCondLst>
                                    <p:cond delay="0"/>
                                  </p:stCondLst>
                                  <p:iterate>
                                    <p:tmAbs val="0"/>
                                  </p:iterate>
                                  <p:childTnLst>
                                    <p:set>
                                      <p:cBhvr>
                                        <p:cTn id="19" fill="hold"/>
                                        <p:tgtEl>
                                          <p:spTgt spid="102">
                                            <p:txEl>
                                              <p:pRg st="1" end="1"/>
                                            </p:txEl>
                                          </p:spTgt>
                                        </p:tgtEl>
                                        <p:attrNameLst>
                                          <p:attrName>style.visibility</p:attrName>
                                        </p:attrNameLst>
                                      </p:cBhvr>
                                      <p:to>
                                        <p:strVal val="visible"/>
                                      </p:to>
                                    </p:set>
                                    <p:animEffect transition="in" filter="wipe(up)">
                                      <p:cBhvr>
                                        <p:cTn id="20" dur="500"/>
                                        <p:tgtEl>
                                          <p:spTgt spid="10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2" nodeType="clickEffect">
                                  <p:stCondLst>
                                    <p:cond delay="0"/>
                                  </p:stCondLst>
                                  <p:iterate>
                                    <p:tmAbs val="0"/>
                                  </p:iterate>
                                  <p:childTnLst>
                                    <p:set>
                                      <p:cBhvr>
                                        <p:cTn id="24" fill="hold"/>
                                        <p:tgtEl>
                                          <p:spTgt spid="102">
                                            <p:txEl>
                                              <p:pRg st="2" end="2"/>
                                            </p:txEl>
                                          </p:spTgt>
                                        </p:tgtEl>
                                        <p:attrNameLst>
                                          <p:attrName>style.visibility</p:attrName>
                                        </p:attrNameLst>
                                      </p:cBhvr>
                                      <p:to>
                                        <p:strVal val="visible"/>
                                      </p:to>
                                    </p:set>
                                    <p:animEffect transition="in" filter="wipe(up)">
                                      <p:cBhvr>
                                        <p:cTn id="25" dur="500"/>
                                        <p:tgtEl>
                                          <p:spTgt spid="10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3" nodeType="clickEffect">
                                  <p:stCondLst>
                                    <p:cond delay="0"/>
                                  </p:stCondLst>
                                  <p:iterate>
                                    <p:tmAbs val="0"/>
                                  </p:iterate>
                                  <p:childTnLst>
                                    <p:set>
                                      <p:cBhvr>
                                        <p:cTn id="29" fill="hold"/>
                                        <p:tgtEl>
                                          <p:spTgt spid="103"/>
                                        </p:tgtEl>
                                        <p:attrNameLst>
                                          <p:attrName>style.visibility</p:attrName>
                                        </p:attrNameLst>
                                      </p:cBhvr>
                                      <p:to>
                                        <p:strVal val="visible"/>
                                      </p:to>
                                    </p:set>
                                    <p:anim calcmode="lin" valueType="num">
                                      <p:cBhvr>
                                        <p:cTn id="30" dur="500" fill="hold"/>
                                        <p:tgtEl>
                                          <p:spTgt spid="103"/>
                                        </p:tgtEl>
                                        <p:attrNameLst>
                                          <p:attrName>ppt_w</p:attrName>
                                        </p:attrNameLst>
                                      </p:cBhvr>
                                      <p:tavLst>
                                        <p:tav tm="0">
                                          <p:val>
                                            <p:fltVal val="0"/>
                                          </p:val>
                                        </p:tav>
                                        <p:tav tm="100000">
                                          <p:val>
                                            <p:strVal val="#ppt_w"/>
                                          </p:val>
                                        </p:tav>
                                      </p:tavLst>
                                    </p:anim>
                                    <p:anim calcmode="lin" valueType="num">
                                      <p:cBhvr>
                                        <p:cTn id="31" dur="500" fill="hold"/>
                                        <p:tgtEl>
                                          <p:spTgt spid="103"/>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4" nodeType="clickEffect">
                                  <p:stCondLst>
                                    <p:cond delay="0"/>
                                  </p:stCondLst>
                                  <p:iterate>
                                    <p:tmAbs val="0"/>
                                  </p:iterate>
                                  <p:childTnLst>
                                    <p:set>
                                      <p:cBhvr>
                                        <p:cTn id="35" fill="hold"/>
                                        <p:tgtEl>
                                          <p:spTgt spid="106"/>
                                        </p:tgtEl>
                                        <p:attrNameLst>
                                          <p:attrName>style.visibility</p:attrName>
                                        </p:attrNameLst>
                                      </p:cBhvr>
                                      <p:to>
                                        <p:strVal val="visible"/>
                                      </p:to>
                                    </p:set>
                                    <p:anim calcmode="lin" valueType="num">
                                      <p:cBhvr>
                                        <p:cTn id="36" dur="500" fill="hold"/>
                                        <p:tgtEl>
                                          <p:spTgt spid="106"/>
                                        </p:tgtEl>
                                        <p:attrNameLst>
                                          <p:attrName>ppt_w</p:attrName>
                                        </p:attrNameLst>
                                      </p:cBhvr>
                                      <p:tavLst>
                                        <p:tav tm="0">
                                          <p:val>
                                            <p:fltVal val="0"/>
                                          </p:val>
                                        </p:tav>
                                        <p:tav tm="100000">
                                          <p:val>
                                            <p:strVal val="#ppt_w"/>
                                          </p:val>
                                        </p:tav>
                                      </p:tavLst>
                                    </p:anim>
                                    <p:anim calcmode="lin" valueType="num">
                                      <p:cBhvr>
                                        <p:cTn id="37" dur="500" fill="hold"/>
                                        <p:tgtEl>
                                          <p:spTgt spid="106"/>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5" nodeType="clickEffect">
                                  <p:stCondLst>
                                    <p:cond delay="0"/>
                                  </p:stCondLst>
                                  <p:iterate>
                                    <p:tmAbs val="0"/>
                                  </p:iterate>
                                  <p:childTnLst>
                                    <p:set>
                                      <p:cBhvr>
                                        <p:cTn id="41" fill="hold"/>
                                        <p:tgtEl>
                                          <p:spTgt spid="104">
                                            <p:bg/>
                                          </p:spTgt>
                                        </p:tgtEl>
                                        <p:attrNameLst>
                                          <p:attrName>style.visibility</p:attrName>
                                        </p:attrNameLst>
                                      </p:cBhvr>
                                      <p:to>
                                        <p:strVal val="visible"/>
                                      </p:to>
                                    </p:set>
                                    <p:animEffect transition="in" filter="wipe(left)">
                                      <p:cBhvr>
                                        <p:cTn id="42" dur="500"/>
                                        <p:tgtEl>
                                          <p:spTgt spid="104">
                                            <p:bg/>
                                          </p:spTgt>
                                        </p:tgtEl>
                                      </p:cBhvr>
                                    </p:animEffect>
                                  </p:childTnLst>
                                </p:cTn>
                              </p:par>
                              <p:par>
                                <p:cTn id="43" presetID="22" presetClass="entr" presetSubtype="8" fill="hold" grpId="5" nodeType="withEffect">
                                  <p:stCondLst>
                                    <p:cond delay="0"/>
                                  </p:stCondLst>
                                  <p:iterate>
                                    <p:tmAbs val="0"/>
                                  </p:iterate>
                                  <p:childTnLst>
                                    <p:set>
                                      <p:cBhvr>
                                        <p:cTn id="44" fill="hold"/>
                                        <p:tgtEl>
                                          <p:spTgt spid="104">
                                            <p:txEl>
                                              <p:pRg st="0" end="0"/>
                                            </p:txEl>
                                          </p:spTgt>
                                        </p:tgtEl>
                                        <p:attrNameLst>
                                          <p:attrName>style.visibility</p:attrName>
                                        </p:attrNameLst>
                                      </p:cBhvr>
                                      <p:to>
                                        <p:strVal val="visible"/>
                                      </p:to>
                                    </p:set>
                                    <p:animEffect transition="in" filter="wipe(left)">
                                      <p:cBhvr>
                                        <p:cTn id="45" dur="500"/>
                                        <p:tgtEl>
                                          <p:spTgt spid="104">
                                            <p:txEl>
                                              <p:pRg st="0" end="0"/>
                                            </p:txEl>
                                          </p:spTgt>
                                        </p:tgtEl>
                                      </p:cBhvr>
                                    </p:animEffect>
                                  </p:childTnLst>
                                </p:cTn>
                              </p:par>
                            </p:childTnLst>
                          </p:cTn>
                        </p:par>
                        <p:par>
                          <p:cTn id="46" fill="hold">
                            <p:stCondLst>
                              <p:cond delay="500"/>
                            </p:stCondLst>
                            <p:childTnLst>
                              <p:par>
                                <p:cTn id="47" presetID="22" presetClass="entr" presetSubtype="8" fill="hold" grpId="5" nodeType="afterEffect">
                                  <p:stCondLst>
                                    <p:cond delay="0"/>
                                  </p:stCondLst>
                                  <p:iterate>
                                    <p:tmAbs val="0"/>
                                  </p:iterate>
                                  <p:childTnLst>
                                    <p:set>
                                      <p:cBhvr>
                                        <p:cTn id="48" fill="hold"/>
                                        <p:tgtEl>
                                          <p:spTgt spid="104">
                                            <p:txEl>
                                              <p:pRg st="1" end="1"/>
                                            </p:txEl>
                                          </p:spTgt>
                                        </p:tgtEl>
                                        <p:attrNameLst>
                                          <p:attrName>style.visibility</p:attrName>
                                        </p:attrNameLst>
                                      </p:cBhvr>
                                      <p:to>
                                        <p:strVal val="visible"/>
                                      </p:to>
                                    </p:set>
                                    <p:animEffect transition="in" filter="wipe(left)">
                                      <p:cBhvr>
                                        <p:cTn id="49" dur="500"/>
                                        <p:tgtEl>
                                          <p:spTgt spid="104">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5" nodeType="clickEffect">
                                  <p:stCondLst>
                                    <p:cond delay="0"/>
                                  </p:stCondLst>
                                  <p:iterate>
                                    <p:tmAbs val="0"/>
                                  </p:iterate>
                                  <p:childTnLst>
                                    <p:set>
                                      <p:cBhvr>
                                        <p:cTn id="53" fill="hold"/>
                                        <p:tgtEl>
                                          <p:spTgt spid="104">
                                            <p:txEl>
                                              <p:pRg st="2" end="2"/>
                                            </p:txEl>
                                          </p:spTgt>
                                        </p:tgtEl>
                                        <p:attrNameLst>
                                          <p:attrName>style.visibility</p:attrName>
                                        </p:attrNameLst>
                                      </p:cBhvr>
                                      <p:to>
                                        <p:strVal val="visible"/>
                                      </p:to>
                                    </p:set>
                                    <p:animEffect transition="in" filter="wipe(left)">
                                      <p:cBhvr>
                                        <p:cTn id="54" dur="500"/>
                                        <p:tgtEl>
                                          <p:spTgt spid="104">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5" nodeType="clickEffect">
                                  <p:stCondLst>
                                    <p:cond delay="0"/>
                                  </p:stCondLst>
                                  <p:iterate>
                                    <p:tmAbs val="0"/>
                                  </p:iterate>
                                  <p:childTnLst>
                                    <p:set>
                                      <p:cBhvr>
                                        <p:cTn id="58" fill="hold"/>
                                        <p:tgtEl>
                                          <p:spTgt spid="104">
                                            <p:txEl>
                                              <p:pRg st="3" end="3"/>
                                            </p:txEl>
                                          </p:spTgt>
                                        </p:tgtEl>
                                        <p:attrNameLst>
                                          <p:attrName>style.visibility</p:attrName>
                                        </p:attrNameLst>
                                      </p:cBhvr>
                                      <p:to>
                                        <p:strVal val="visible"/>
                                      </p:to>
                                    </p:set>
                                    <p:animEffect transition="in" filter="wipe(left)">
                                      <p:cBhvr>
                                        <p:cTn id="59" dur="500"/>
                                        <p:tgtEl>
                                          <p:spTgt spid="104">
                                            <p:txEl>
                                              <p:pRg st="3" end="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5" nodeType="clickEffect">
                                  <p:stCondLst>
                                    <p:cond delay="0"/>
                                  </p:stCondLst>
                                  <p:iterate>
                                    <p:tmAbs val="0"/>
                                  </p:iterate>
                                  <p:childTnLst>
                                    <p:set>
                                      <p:cBhvr>
                                        <p:cTn id="63" fill="hold"/>
                                        <p:tgtEl>
                                          <p:spTgt spid="104">
                                            <p:txEl>
                                              <p:pRg st="4" end="4"/>
                                            </p:txEl>
                                          </p:spTgt>
                                        </p:tgtEl>
                                        <p:attrNameLst>
                                          <p:attrName>style.visibility</p:attrName>
                                        </p:attrNameLst>
                                      </p:cBhvr>
                                      <p:to>
                                        <p:strVal val="visible"/>
                                      </p:to>
                                    </p:set>
                                    <p:animEffect transition="in" filter="wipe(left)">
                                      <p:cBhvr>
                                        <p:cTn id="64" dur="500"/>
                                        <p:tgtEl>
                                          <p:spTgt spid="104">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5" nodeType="clickEffect">
                                  <p:stCondLst>
                                    <p:cond delay="0"/>
                                  </p:stCondLst>
                                  <p:iterate>
                                    <p:tmAbs val="0"/>
                                  </p:iterate>
                                  <p:childTnLst>
                                    <p:set>
                                      <p:cBhvr>
                                        <p:cTn id="68" fill="hold"/>
                                        <p:tgtEl>
                                          <p:spTgt spid="104">
                                            <p:txEl>
                                              <p:pRg st="5" end="5"/>
                                            </p:txEl>
                                          </p:spTgt>
                                        </p:tgtEl>
                                        <p:attrNameLst>
                                          <p:attrName>style.visibility</p:attrName>
                                        </p:attrNameLst>
                                      </p:cBhvr>
                                      <p:to>
                                        <p:strVal val="visible"/>
                                      </p:to>
                                    </p:set>
                                    <p:animEffect transition="in" filter="wipe(left)">
                                      <p:cBhvr>
                                        <p:cTn id="69" dur="500"/>
                                        <p:tgtEl>
                                          <p:spTgt spid="104">
                                            <p:txEl>
                                              <p:pRg st="5" end="5"/>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5" nodeType="clickEffect">
                                  <p:stCondLst>
                                    <p:cond delay="0"/>
                                  </p:stCondLst>
                                  <p:iterate>
                                    <p:tmAbs val="0"/>
                                  </p:iterate>
                                  <p:childTnLst>
                                    <p:set>
                                      <p:cBhvr>
                                        <p:cTn id="73" fill="hold"/>
                                        <p:tgtEl>
                                          <p:spTgt spid="104">
                                            <p:txEl>
                                              <p:pRg st="6" end="6"/>
                                            </p:txEl>
                                          </p:spTgt>
                                        </p:tgtEl>
                                        <p:attrNameLst>
                                          <p:attrName>style.visibility</p:attrName>
                                        </p:attrNameLst>
                                      </p:cBhvr>
                                      <p:to>
                                        <p:strVal val="visible"/>
                                      </p:to>
                                    </p:set>
                                    <p:animEffect transition="in" filter="wipe(left)">
                                      <p:cBhvr>
                                        <p:cTn id="74" dur="500"/>
                                        <p:tgtEl>
                                          <p:spTgt spid="104">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5" nodeType="clickEffect">
                                  <p:stCondLst>
                                    <p:cond delay="0"/>
                                  </p:stCondLst>
                                  <p:iterate>
                                    <p:tmAbs val="0"/>
                                  </p:iterate>
                                  <p:childTnLst>
                                    <p:set>
                                      <p:cBhvr>
                                        <p:cTn id="78" fill="hold"/>
                                        <p:tgtEl>
                                          <p:spTgt spid="104">
                                            <p:txEl>
                                              <p:pRg st="7" end="7"/>
                                            </p:txEl>
                                          </p:spTgt>
                                        </p:tgtEl>
                                        <p:attrNameLst>
                                          <p:attrName>style.visibility</p:attrName>
                                        </p:attrNameLst>
                                      </p:cBhvr>
                                      <p:to>
                                        <p:strVal val="visible"/>
                                      </p:to>
                                    </p:set>
                                    <p:animEffect transition="in" filter="wipe(left)">
                                      <p:cBhvr>
                                        <p:cTn id="79" dur="500"/>
                                        <p:tgtEl>
                                          <p:spTgt spid="104">
                                            <p:txEl>
                                              <p:pRg st="7" end="7"/>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grpId="6" nodeType="clickEffect">
                                  <p:stCondLst>
                                    <p:cond delay="0"/>
                                  </p:stCondLst>
                                  <p:iterate>
                                    <p:tmAbs val="0"/>
                                  </p:iterate>
                                  <p:childTnLst>
                                    <p:set>
                                      <p:cBhvr>
                                        <p:cTn id="83" fill="hold"/>
                                        <p:tgtEl>
                                          <p:spTgt spid="107"/>
                                        </p:tgtEl>
                                        <p:attrNameLst>
                                          <p:attrName>style.visibility</p:attrName>
                                        </p:attrNameLst>
                                      </p:cBhvr>
                                      <p:to>
                                        <p:strVal val="visible"/>
                                      </p:to>
                                    </p:set>
                                    <p:anim calcmode="lin" valueType="num">
                                      <p:cBhvr>
                                        <p:cTn id="84" dur="500" fill="hold"/>
                                        <p:tgtEl>
                                          <p:spTgt spid="107"/>
                                        </p:tgtEl>
                                        <p:attrNameLst>
                                          <p:attrName>ppt_w</p:attrName>
                                        </p:attrNameLst>
                                      </p:cBhvr>
                                      <p:tavLst>
                                        <p:tav tm="0">
                                          <p:val>
                                            <p:fltVal val="0"/>
                                          </p:val>
                                        </p:tav>
                                        <p:tav tm="100000">
                                          <p:val>
                                            <p:strVal val="#ppt_w"/>
                                          </p:val>
                                        </p:tav>
                                      </p:tavLst>
                                    </p:anim>
                                    <p:anim calcmode="lin" valueType="num">
                                      <p:cBhvr>
                                        <p:cTn id="85" dur="500" fill="hold"/>
                                        <p:tgtEl>
                                          <p:spTgt spid="107"/>
                                        </p:tgtEl>
                                        <p:attrNameLst>
                                          <p:attrName>ppt_h</p:attrName>
                                        </p:attrNameLst>
                                      </p:cBhvr>
                                      <p:tavLst>
                                        <p:tav tm="0">
                                          <p:val>
                                            <p:fltVal val="0"/>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7" nodeType="clickEffect">
                                  <p:stCondLst>
                                    <p:cond delay="0"/>
                                  </p:stCondLst>
                                  <p:iterate>
                                    <p:tmAbs val="0"/>
                                  </p:iterate>
                                  <p:childTnLst>
                                    <p:set>
                                      <p:cBhvr>
                                        <p:cTn id="89" fill="hold"/>
                                        <p:tgtEl>
                                          <p:spTgt spid="105">
                                            <p:bg/>
                                          </p:spTgt>
                                        </p:tgtEl>
                                        <p:attrNameLst>
                                          <p:attrName>style.visibility</p:attrName>
                                        </p:attrNameLst>
                                      </p:cBhvr>
                                      <p:to>
                                        <p:strVal val="visible"/>
                                      </p:to>
                                    </p:set>
                                    <p:animEffect transition="in" filter="wipe(left)">
                                      <p:cBhvr>
                                        <p:cTn id="90" dur="500"/>
                                        <p:tgtEl>
                                          <p:spTgt spid="105">
                                            <p:bg/>
                                          </p:spTgt>
                                        </p:tgtEl>
                                      </p:cBhvr>
                                    </p:animEffect>
                                  </p:childTnLst>
                                </p:cTn>
                              </p:par>
                              <p:par>
                                <p:cTn id="91" presetID="22" presetClass="entr" presetSubtype="8" fill="hold" grpId="7" nodeType="withEffect">
                                  <p:stCondLst>
                                    <p:cond delay="0"/>
                                  </p:stCondLst>
                                  <p:iterate>
                                    <p:tmAbs val="0"/>
                                  </p:iterate>
                                  <p:childTnLst>
                                    <p:set>
                                      <p:cBhvr>
                                        <p:cTn id="92" fill="hold"/>
                                        <p:tgtEl>
                                          <p:spTgt spid="105">
                                            <p:txEl>
                                              <p:pRg st="0" end="0"/>
                                            </p:txEl>
                                          </p:spTgt>
                                        </p:tgtEl>
                                        <p:attrNameLst>
                                          <p:attrName>style.visibility</p:attrName>
                                        </p:attrNameLst>
                                      </p:cBhvr>
                                      <p:to>
                                        <p:strVal val="visible"/>
                                      </p:to>
                                    </p:set>
                                    <p:animEffect transition="in" filter="wipe(left)">
                                      <p:cBhvr>
                                        <p:cTn id="93" dur="500"/>
                                        <p:tgtEl>
                                          <p:spTgt spid="105">
                                            <p:txEl>
                                              <p:pRg st="0" end="0"/>
                                            </p:txEl>
                                          </p:spTgt>
                                        </p:tgtEl>
                                      </p:cBhvr>
                                    </p:animEffect>
                                  </p:childTnLst>
                                </p:cTn>
                              </p:par>
                            </p:childTnLst>
                          </p:cTn>
                        </p:par>
                        <p:par>
                          <p:cTn id="94" fill="hold">
                            <p:stCondLst>
                              <p:cond delay="500"/>
                            </p:stCondLst>
                            <p:childTnLst>
                              <p:par>
                                <p:cTn id="95" presetID="22" presetClass="entr" presetSubtype="8" fill="hold" grpId="7" nodeType="afterEffect">
                                  <p:stCondLst>
                                    <p:cond delay="0"/>
                                  </p:stCondLst>
                                  <p:iterate>
                                    <p:tmAbs val="0"/>
                                  </p:iterate>
                                  <p:childTnLst>
                                    <p:set>
                                      <p:cBhvr>
                                        <p:cTn id="96" fill="hold"/>
                                        <p:tgtEl>
                                          <p:spTgt spid="105">
                                            <p:txEl>
                                              <p:pRg st="1" end="1"/>
                                            </p:txEl>
                                          </p:spTgt>
                                        </p:tgtEl>
                                        <p:attrNameLst>
                                          <p:attrName>style.visibility</p:attrName>
                                        </p:attrNameLst>
                                      </p:cBhvr>
                                      <p:to>
                                        <p:strVal val="visible"/>
                                      </p:to>
                                    </p:set>
                                    <p:animEffect transition="in" filter="wipe(left)">
                                      <p:cBhvr>
                                        <p:cTn id="97" dur="500"/>
                                        <p:tgtEl>
                                          <p:spTgt spid="105">
                                            <p:txEl>
                                              <p:pRg st="1" end="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7" nodeType="clickEffect">
                                  <p:stCondLst>
                                    <p:cond delay="0"/>
                                  </p:stCondLst>
                                  <p:iterate>
                                    <p:tmAbs val="0"/>
                                  </p:iterate>
                                  <p:childTnLst>
                                    <p:set>
                                      <p:cBhvr>
                                        <p:cTn id="101" fill="hold"/>
                                        <p:tgtEl>
                                          <p:spTgt spid="105">
                                            <p:txEl>
                                              <p:pRg st="2" end="2"/>
                                            </p:txEl>
                                          </p:spTgt>
                                        </p:tgtEl>
                                        <p:attrNameLst>
                                          <p:attrName>style.visibility</p:attrName>
                                        </p:attrNameLst>
                                      </p:cBhvr>
                                      <p:to>
                                        <p:strVal val="visible"/>
                                      </p:to>
                                    </p:set>
                                    <p:animEffect transition="in" filter="wipe(left)">
                                      <p:cBhvr>
                                        <p:cTn id="102" dur="500"/>
                                        <p:tgtEl>
                                          <p:spTgt spid="105">
                                            <p:txEl>
                                              <p:pRg st="2" end="2"/>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7" nodeType="clickEffect">
                                  <p:stCondLst>
                                    <p:cond delay="0"/>
                                  </p:stCondLst>
                                  <p:iterate>
                                    <p:tmAbs val="0"/>
                                  </p:iterate>
                                  <p:childTnLst>
                                    <p:set>
                                      <p:cBhvr>
                                        <p:cTn id="106" fill="hold"/>
                                        <p:tgtEl>
                                          <p:spTgt spid="105">
                                            <p:txEl>
                                              <p:pRg st="3" end="3"/>
                                            </p:txEl>
                                          </p:spTgt>
                                        </p:tgtEl>
                                        <p:attrNameLst>
                                          <p:attrName>style.visibility</p:attrName>
                                        </p:attrNameLst>
                                      </p:cBhvr>
                                      <p:to>
                                        <p:strVal val="visible"/>
                                      </p:to>
                                    </p:set>
                                    <p:animEffect transition="in" filter="wipe(left)">
                                      <p:cBhvr>
                                        <p:cTn id="107" dur="500"/>
                                        <p:tgtEl>
                                          <p:spTgt spid="105">
                                            <p:txEl>
                                              <p:pRg st="3" end="3"/>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7" nodeType="clickEffect">
                                  <p:stCondLst>
                                    <p:cond delay="0"/>
                                  </p:stCondLst>
                                  <p:iterate>
                                    <p:tmAbs val="0"/>
                                  </p:iterate>
                                  <p:childTnLst>
                                    <p:set>
                                      <p:cBhvr>
                                        <p:cTn id="111" fill="hold"/>
                                        <p:tgtEl>
                                          <p:spTgt spid="105">
                                            <p:txEl>
                                              <p:pRg st="4" end="4"/>
                                            </p:txEl>
                                          </p:spTgt>
                                        </p:tgtEl>
                                        <p:attrNameLst>
                                          <p:attrName>style.visibility</p:attrName>
                                        </p:attrNameLst>
                                      </p:cBhvr>
                                      <p:to>
                                        <p:strVal val="visible"/>
                                      </p:to>
                                    </p:set>
                                    <p:animEffect transition="in" filter="wipe(left)">
                                      <p:cBhvr>
                                        <p:cTn id="112" dur="500"/>
                                        <p:tgtEl>
                                          <p:spTgt spid="105">
                                            <p:txEl>
                                              <p:pRg st="4" end="4"/>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7" nodeType="clickEffect">
                                  <p:stCondLst>
                                    <p:cond delay="0"/>
                                  </p:stCondLst>
                                  <p:iterate>
                                    <p:tmAbs val="0"/>
                                  </p:iterate>
                                  <p:childTnLst>
                                    <p:set>
                                      <p:cBhvr>
                                        <p:cTn id="116" fill="hold"/>
                                        <p:tgtEl>
                                          <p:spTgt spid="105">
                                            <p:txEl>
                                              <p:pRg st="5" end="5"/>
                                            </p:txEl>
                                          </p:spTgt>
                                        </p:tgtEl>
                                        <p:attrNameLst>
                                          <p:attrName>style.visibility</p:attrName>
                                        </p:attrNameLst>
                                      </p:cBhvr>
                                      <p:to>
                                        <p:strVal val="visible"/>
                                      </p:to>
                                    </p:set>
                                    <p:animEffect transition="in" filter="wipe(left)">
                                      <p:cBhvr>
                                        <p:cTn id="117" dur="500"/>
                                        <p:tgtEl>
                                          <p:spTgt spid="105">
                                            <p:txEl>
                                              <p:pRg st="5" end="5"/>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7" nodeType="clickEffect">
                                  <p:stCondLst>
                                    <p:cond delay="0"/>
                                  </p:stCondLst>
                                  <p:iterate>
                                    <p:tmAbs val="0"/>
                                  </p:iterate>
                                  <p:childTnLst>
                                    <p:set>
                                      <p:cBhvr>
                                        <p:cTn id="121" fill="hold"/>
                                        <p:tgtEl>
                                          <p:spTgt spid="105">
                                            <p:txEl>
                                              <p:pRg st="6" end="6"/>
                                            </p:txEl>
                                          </p:spTgt>
                                        </p:tgtEl>
                                        <p:attrNameLst>
                                          <p:attrName>style.visibility</p:attrName>
                                        </p:attrNameLst>
                                      </p:cBhvr>
                                      <p:to>
                                        <p:strVal val="visible"/>
                                      </p:to>
                                    </p:set>
                                    <p:animEffect transition="in" filter="wipe(left)">
                                      <p:cBhvr>
                                        <p:cTn id="122" dur="500"/>
                                        <p:tgtEl>
                                          <p:spTgt spid="105">
                                            <p:txEl>
                                              <p:pRg st="6" end="6"/>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7" nodeType="clickEffect">
                                  <p:stCondLst>
                                    <p:cond delay="0"/>
                                  </p:stCondLst>
                                  <p:iterate>
                                    <p:tmAbs val="0"/>
                                  </p:iterate>
                                  <p:childTnLst>
                                    <p:set>
                                      <p:cBhvr>
                                        <p:cTn id="126" fill="hold"/>
                                        <p:tgtEl>
                                          <p:spTgt spid="105">
                                            <p:txEl>
                                              <p:pRg st="7" end="7"/>
                                            </p:txEl>
                                          </p:spTgt>
                                        </p:tgtEl>
                                        <p:attrNameLst>
                                          <p:attrName>style.visibility</p:attrName>
                                        </p:attrNameLst>
                                      </p:cBhvr>
                                      <p:to>
                                        <p:strVal val="visible"/>
                                      </p:to>
                                    </p:set>
                                    <p:animEffect transition="in" filter="wipe(left)">
                                      <p:cBhvr>
                                        <p:cTn id="127" dur="500"/>
                                        <p:tgtEl>
                                          <p:spTgt spid="10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1" animBg="1" advAuto="0"/>
      <p:bldP spid="102" grpId="2" build="p" bldLvl="5" animBg="1" advAuto="0"/>
      <p:bldP spid="103" grpId="3" animBg="1" advAuto="0"/>
      <p:bldP spid="104" grpId="5" build="p" bldLvl="5" animBg="1" advAuto="0"/>
      <p:bldP spid="105" grpId="7" build="p" bldLvl="5" animBg="1" advAuto="0"/>
      <p:bldP spid="106" grpId="4" animBg="1" advAuto="0"/>
      <p:bldP spid="107" grpId="6" animBg="1" advAuto="0"/>
    </p:bldLst>
  </p:timing>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Times New Roman"/>
        <a:ea typeface="Times New Roman"/>
        <a:cs typeface="Times New Roman"/>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Times New Roman"/>
        <a:ea typeface="Times New Roman"/>
        <a:cs typeface="Times New Roman"/>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1029</Words>
  <Application>Microsoft Office PowerPoint</Application>
  <PresentationFormat>On-screen Show (4:3)</PresentationFormat>
  <Paragraphs>114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modified xsi:type="dcterms:W3CDTF">2020-04-20T03:15:04Z</dcterms:modified>
</cp:coreProperties>
</file>